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handoutMasterIdLst>
    <p:handoutMasterId r:id="rId114"/>
  </p:handoutMasterIdLst>
  <p:sldIdLst>
    <p:sldId id="831" r:id="rId2"/>
    <p:sldId id="293" r:id="rId3"/>
    <p:sldId id="838" r:id="rId4"/>
    <p:sldId id="839" r:id="rId5"/>
    <p:sldId id="840" r:id="rId6"/>
    <p:sldId id="841" r:id="rId7"/>
    <p:sldId id="842" r:id="rId8"/>
    <p:sldId id="844" r:id="rId9"/>
    <p:sldId id="845" r:id="rId10"/>
    <p:sldId id="846" r:id="rId11"/>
    <p:sldId id="847" r:id="rId12"/>
    <p:sldId id="848" r:id="rId13"/>
    <p:sldId id="849" r:id="rId14"/>
    <p:sldId id="851" r:id="rId15"/>
    <p:sldId id="853" r:id="rId16"/>
    <p:sldId id="854" r:id="rId17"/>
    <p:sldId id="855" r:id="rId18"/>
    <p:sldId id="961" r:id="rId19"/>
    <p:sldId id="960" r:id="rId20"/>
    <p:sldId id="959" r:id="rId21"/>
    <p:sldId id="958" r:id="rId22"/>
    <p:sldId id="957" r:id="rId23"/>
    <p:sldId id="956" r:id="rId24"/>
    <p:sldId id="955" r:id="rId25"/>
    <p:sldId id="954" r:id="rId26"/>
    <p:sldId id="953" r:id="rId27"/>
    <p:sldId id="952" r:id="rId28"/>
    <p:sldId id="950" r:id="rId29"/>
    <p:sldId id="949" r:id="rId30"/>
    <p:sldId id="948" r:id="rId31"/>
    <p:sldId id="947" r:id="rId32"/>
    <p:sldId id="946" r:id="rId33"/>
    <p:sldId id="945" r:id="rId34"/>
    <p:sldId id="944" r:id="rId35"/>
    <p:sldId id="943" r:id="rId36"/>
    <p:sldId id="942" r:id="rId37"/>
    <p:sldId id="941" r:id="rId38"/>
    <p:sldId id="940" r:id="rId39"/>
    <p:sldId id="939" r:id="rId40"/>
    <p:sldId id="938" r:id="rId41"/>
    <p:sldId id="937" r:id="rId42"/>
    <p:sldId id="936" r:id="rId43"/>
    <p:sldId id="962" r:id="rId44"/>
    <p:sldId id="935" r:id="rId45"/>
    <p:sldId id="934" r:id="rId46"/>
    <p:sldId id="933" r:id="rId47"/>
    <p:sldId id="932" r:id="rId48"/>
    <p:sldId id="931" r:id="rId49"/>
    <p:sldId id="930" r:id="rId50"/>
    <p:sldId id="929" r:id="rId51"/>
    <p:sldId id="928" r:id="rId52"/>
    <p:sldId id="927" r:id="rId53"/>
    <p:sldId id="926" r:id="rId54"/>
    <p:sldId id="925" r:id="rId55"/>
    <p:sldId id="924" r:id="rId56"/>
    <p:sldId id="923" r:id="rId57"/>
    <p:sldId id="922" r:id="rId58"/>
    <p:sldId id="921" r:id="rId59"/>
    <p:sldId id="920" r:id="rId60"/>
    <p:sldId id="919" r:id="rId61"/>
    <p:sldId id="918" r:id="rId62"/>
    <p:sldId id="917" r:id="rId63"/>
    <p:sldId id="916" r:id="rId64"/>
    <p:sldId id="915" r:id="rId65"/>
    <p:sldId id="914" r:id="rId66"/>
    <p:sldId id="913" r:id="rId67"/>
    <p:sldId id="912" r:id="rId68"/>
    <p:sldId id="911" r:id="rId69"/>
    <p:sldId id="910" r:id="rId70"/>
    <p:sldId id="909" r:id="rId71"/>
    <p:sldId id="908" r:id="rId72"/>
    <p:sldId id="907" r:id="rId73"/>
    <p:sldId id="906" r:id="rId74"/>
    <p:sldId id="905" r:id="rId75"/>
    <p:sldId id="904" r:id="rId76"/>
    <p:sldId id="903" r:id="rId77"/>
    <p:sldId id="902" r:id="rId78"/>
    <p:sldId id="901" r:id="rId79"/>
    <p:sldId id="900" r:id="rId80"/>
    <p:sldId id="899" r:id="rId81"/>
    <p:sldId id="898" r:id="rId82"/>
    <p:sldId id="963" r:id="rId83"/>
    <p:sldId id="897" r:id="rId84"/>
    <p:sldId id="896" r:id="rId85"/>
    <p:sldId id="895" r:id="rId86"/>
    <p:sldId id="894" r:id="rId87"/>
    <p:sldId id="892" r:id="rId88"/>
    <p:sldId id="890" r:id="rId89"/>
    <p:sldId id="889" r:id="rId90"/>
    <p:sldId id="888" r:id="rId91"/>
    <p:sldId id="887" r:id="rId92"/>
    <p:sldId id="886" r:id="rId93"/>
    <p:sldId id="885" r:id="rId94"/>
    <p:sldId id="964" r:id="rId95"/>
    <p:sldId id="884" r:id="rId96"/>
    <p:sldId id="883" r:id="rId97"/>
    <p:sldId id="881" r:id="rId98"/>
    <p:sldId id="880" r:id="rId99"/>
    <p:sldId id="879" r:id="rId100"/>
    <p:sldId id="878" r:id="rId101"/>
    <p:sldId id="877" r:id="rId102"/>
    <p:sldId id="876" r:id="rId103"/>
    <p:sldId id="873" r:id="rId104"/>
    <p:sldId id="967" r:id="rId105"/>
    <p:sldId id="871" r:id="rId106"/>
    <p:sldId id="870" r:id="rId107"/>
    <p:sldId id="965" r:id="rId108"/>
    <p:sldId id="966" r:id="rId109"/>
    <p:sldId id="968" r:id="rId110"/>
    <p:sldId id="868" r:id="rId111"/>
    <p:sldId id="969" r:id="rId112"/>
  </p:sldIdLst>
  <p:sldSz cx="9144000" cy="5143500" type="screen16x9"/>
  <p:notesSz cx="9777413" cy="6646863"/>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86375" autoAdjust="0"/>
  </p:normalViewPr>
  <p:slideViewPr>
    <p:cSldViewPr snapToGrid="0">
      <p:cViewPr varScale="1">
        <p:scale>
          <a:sx n="78" d="100"/>
          <a:sy n="78" d="100"/>
        </p:scale>
        <p:origin x="64" y="84"/>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18678"/>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70"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a:cs typeface="+mn-ea"/>
                <a:sym typeface="+mn-lt"/>
              </a:rPr>
              <a:t>leo.chen@ieee.org</a:t>
            </a: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zh-CN" altLang="en-US" dirty="0" smtClean="0">
                <a:solidFill>
                  <a:srgbClr val="C00000"/>
                </a:solidFill>
                <a:latin typeface="+mn-lt"/>
                <a:ea typeface="+mn-ea"/>
                <a:cs typeface="+mn-ea"/>
                <a:sym typeface="+mn-lt"/>
              </a:rPr>
              <a:t>进化计算</a:t>
            </a:r>
            <a:endParaRPr lang="en-US" altLang="zh-CN" dirty="0">
              <a:solidFill>
                <a:srgbClr val="C00000"/>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遗传算法的历史</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同样在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1975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年，</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Kenneth De Jong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的重要论文通过展示遗传算法在多种测试函数（包括噪声、不连续和多模态搜索景观）上表现良好，确立了遗传算法的潜力。</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遗传算法的进一步发展，其中一些将在“新”遗传算法一节中列出，包括：</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muGA</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Mendel GA, NPGA, NSGA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等。</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24473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2E6B95-F0BB-427A-A089-4F9160B42304}"/>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遗传与进化算法工具箱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GEATbx</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[30]</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9DA7B3B-4657-41F5-AE23-FAB65D5FB42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所有算子的高级函数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多目标优化</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实数、整数和二进制（线性和对数缩放，格雷编码）变量表示</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可以使用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Matlab</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编译器完全编译成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C/C++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代码。</a:t>
            </a:r>
            <a:endParaRPr lang="en-US" dirty="0"/>
          </a:p>
        </p:txBody>
      </p:sp>
      <p:sp>
        <p:nvSpPr>
          <p:cNvPr id="4" name="Slide Number Placeholder 3">
            <a:extLst>
              <a:ext uri="{FF2B5EF4-FFF2-40B4-BE49-F238E27FC236}">
                <a16:creationId xmlns="" xmlns:a16="http://schemas.microsoft.com/office/drawing/2014/main" id="{AC3AF17C-3322-4AA0-A773-A50F26A05A8E}"/>
              </a:ext>
            </a:extLst>
          </p:cNvPr>
          <p:cNvSpPr>
            <a:spLocks noGrp="1"/>
          </p:cNvSpPr>
          <p:nvPr>
            <p:ph type="sldNum" sz="quarter" idx="10"/>
          </p:nvPr>
        </p:nvSpPr>
        <p:spPr/>
        <p:txBody>
          <a:bodyPr/>
          <a:lstStyle/>
          <a:p>
            <a:pPr>
              <a:defRPr/>
            </a:pPr>
            <a:fld id="{3209C3FB-4AD6-4B36-A2A7-63E869CCBCB1}" type="slidenum">
              <a:rPr lang="zh-CN" altLang="en-US" smtClean="0"/>
              <a:t>100</a:t>
            </a:fld>
            <a:endParaRPr lang="en-US" altLang="zh-CN"/>
          </a:p>
        </p:txBody>
      </p:sp>
    </p:spTree>
    <p:extLst>
      <p:ext uri="{BB962C8B-B14F-4D97-AF65-F5344CB8AC3E}">
        <p14:creationId xmlns:p14="http://schemas.microsoft.com/office/powerpoint/2010/main" val="382348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ECF5AB-BEA1-4CEC-9685-1D922767BC7B}"/>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用于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MATLAB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的遗传算法工具箱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(GATBX)[31]</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C45AE1D-0177-4157-A77B-7E6E18D82DE2}"/>
              </a:ext>
            </a:extLst>
          </p:cNvPr>
          <p:cNvSpPr>
            <a:spLocks noGrp="1"/>
          </p:cNvSpPr>
          <p:nvPr>
            <p:ph idx="1"/>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支持二进制、整数和实值表示。</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广泛的遗传算子。</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大多数低级函数的高级入口点。</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标准遗传算法的许多变体。</a:t>
            </a:r>
          </a:p>
        </p:txBody>
      </p:sp>
      <p:sp>
        <p:nvSpPr>
          <p:cNvPr id="4" name="Slide Number Placeholder 3">
            <a:extLst>
              <a:ext uri="{FF2B5EF4-FFF2-40B4-BE49-F238E27FC236}">
                <a16:creationId xmlns="" xmlns:a16="http://schemas.microsoft.com/office/drawing/2014/main" id="{8CA50986-830B-4039-99E5-9038B9D692C5}"/>
              </a:ext>
            </a:extLst>
          </p:cNvPr>
          <p:cNvSpPr>
            <a:spLocks noGrp="1"/>
          </p:cNvSpPr>
          <p:nvPr>
            <p:ph type="sldNum" sz="quarter" idx="10"/>
          </p:nvPr>
        </p:nvSpPr>
        <p:spPr/>
        <p:txBody>
          <a:bodyPr/>
          <a:lstStyle/>
          <a:p>
            <a:pPr>
              <a:defRPr/>
            </a:pPr>
            <a:fld id="{3209C3FB-4AD6-4B36-A2A7-63E869CCBCB1}" type="slidenum">
              <a:rPr lang="zh-CN" altLang="en-US" smtClean="0"/>
              <a:t>101</a:t>
            </a:fld>
            <a:endParaRPr lang="en-US" altLang="zh-CN"/>
          </a:p>
        </p:txBody>
      </p:sp>
      <p:pic>
        <p:nvPicPr>
          <p:cNvPr id="6" name="Picture 5">
            <a:extLst>
              <a:ext uri="{FF2B5EF4-FFF2-40B4-BE49-F238E27FC236}">
                <a16:creationId xmlns="" xmlns:a16="http://schemas.microsoft.com/office/drawing/2014/main" id="{8044E112-D90F-4B96-AEAB-F209B9C8FEDF}"/>
              </a:ext>
            </a:extLst>
          </p:cNvPr>
          <p:cNvPicPr>
            <a:picLocks noChangeAspect="1"/>
          </p:cNvPicPr>
          <p:nvPr/>
        </p:nvPicPr>
        <p:blipFill>
          <a:blip r:embed="rId2"/>
          <a:stretch>
            <a:fillRect/>
          </a:stretch>
        </p:blipFill>
        <p:spPr>
          <a:xfrm>
            <a:off x="0" y="3281105"/>
            <a:ext cx="5963482" cy="1848108"/>
          </a:xfrm>
          <a:prstGeom prst="rect">
            <a:avLst/>
          </a:prstGeom>
        </p:spPr>
      </p:pic>
      <p:pic>
        <p:nvPicPr>
          <p:cNvPr id="8" name="Picture 7">
            <a:extLst>
              <a:ext uri="{FF2B5EF4-FFF2-40B4-BE49-F238E27FC236}">
                <a16:creationId xmlns="" xmlns:a16="http://schemas.microsoft.com/office/drawing/2014/main" id="{D17F5A7F-F512-4A38-BFDE-F8227FC38CE4}"/>
              </a:ext>
            </a:extLst>
          </p:cNvPr>
          <p:cNvPicPr>
            <a:picLocks noChangeAspect="1"/>
          </p:cNvPicPr>
          <p:nvPr/>
        </p:nvPicPr>
        <p:blipFill>
          <a:blip r:embed="rId3"/>
          <a:stretch>
            <a:fillRect/>
          </a:stretch>
        </p:blipFill>
        <p:spPr>
          <a:xfrm>
            <a:off x="6695776" y="1258635"/>
            <a:ext cx="2143424" cy="2876951"/>
          </a:xfrm>
          <a:prstGeom prst="rect">
            <a:avLst/>
          </a:prstGeom>
        </p:spPr>
      </p:pic>
    </p:spTree>
    <p:extLst>
      <p:ext uri="{BB962C8B-B14F-4D97-AF65-F5344CB8AC3E}">
        <p14:creationId xmlns:p14="http://schemas.microsoft.com/office/powerpoint/2010/main" val="360544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8453E7-CAEB-4745-8219-F5C2B069BE7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遗传算法优化工具箱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(GAOT)[32]</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E7BA43B-FA10-404B-9EE0-43674DAF2DD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二进制和实数表示</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遗传算子：选择函数、终止函数、评估函数</a:t>
            </a:r>
          </a:p>
        </p:txBody>
      </p:sp>
      <p:sp>
        <p:nvSpPr>
          <p:cNvPr id="4" name="Slide Number Placeholder 3">
            <a:extLst>
              <a:ext uri="{FF2B5EF4-FFF2-40B4-BE49-F238E27FC236}">
                <a16:creationId xmlns="" xmlns:a16="http://schemas.microsoft.com/office/drawing/2014/main" id="{D9A6CC14-CEB2-4491-B5DF-865DF948EAED}"/>
              </a:ext>
            </a:extLst>
          </p:cNvPr>
          <p:cNvSpPr>
            <a:spLocks noGrp="1"/>
          </p:cNvSpPr>
          <p:nvPr>
            <p:ph type="sldNum" sz="quarter" idx="10"/>
          </p:nvPr>
        </p:nvSpPr>
        <p:spPr/>
        <p:txBody>
          <a:bodyPr/>
          <a:lstStyle/>
          <a:p>
            <a:pPr>
              <a:defRPr/>
            </a:pPr>
            <a:fld id="{3209C3FB-4AD6-4B36-A2A7-63E869CCBCB1}" type="slidenum">
              <a:rPr lang="zh-CN" altLang="en-US" smtClean="0"/>
              <a:t>102</a:t>
            </a:fld>
            <a:endParaRPr lang="en-US" altLang="zh-CN"/>
          </a:p>
        </p:txBody>
      </p:sp>
      <p:pic>
        <p:nvPicPr>
          <p:cNvPr id="6" name="Picture 5">
            <a:extLst>
              <a:ext uri="{FF2B5EF4-FFF2-40B4-BE49-F238E27FC236}">
                <a16:creationId xmlns="" xmlns:a16="http://schemas.microsoft.com/office/drawing/2014/main" id="{B5C65D9E-7580-44FB-B750-759F9BC945CD}"/>
              </a:ext>
            </a:extLst>
          </p:cNvPr>
          <p:cNvPicPr>
            <a:picLocks noChangeAspect="1"/>
          </p:cNvPicPr>
          <p:nvPr/>
        </p:nvPicPr>
        <p:blipFill>
          <a:blip r:embed="rId2"/>
          <a:stretch>
            <a:fillRect/>
          </a:stretch>
        </p:blipFill>
        <p:spPr>
          <a:xfrm>
            <a:off x="1685150" y="1730584"/>
            <a:ext cx="5553850" cy="2876951"/>
          </a:xfrm>
          <a:prstGeom prst="rect">
            <a:avLst/>
          </a:prstGeom>
        </p:spPr>
      </p:pic>
    </p:spTree>
    <p:extLst>
      <p:ext uri="{BB962C8B-B14F-4D97-AF65-F5344CB8AC3E}">
        <p14:creationId xmlns:p14="http://schemas.microsoft.com/office/powerpoint/2010/main" val="386245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ACE6FD-A3C4-4838-8F00-04BE54D6495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案例研究</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58276B9-51F9-4EFB-8372-FA40622FA064}"/>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01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简单案例：无约束优化问题</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02 TSP 13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城市</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03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多目标问题</a:t>
            </a:r>
          </a:p>
          <a:p>
            <a:endParaRPr lang="en-US" dirty="0"/>
          </a:p>
        </p:txBody>
      </p:sp>
      <p:sp>
        <p:nvSpPr>
          <p:cNvPr id="4" name="Slide Number Placeholder 3">
            <a:extLst>
              <a:ext uri="{FF2B5EF4-FFF2-40B4-BE49-F238E27FC236}">
                <a16:creationId xmlns="" xmlns:a16="http://schemas.microsoft.com/office/drawing/2014/main" id="{217B04D6-855C-4037-8451-6354784CF1E3}"/>
              </a:ext>
            </a:extLst>
          </p:cNvPr>
          <p:cNvSpPr>
            <a:spLocks noGrp="1"/>
          </p:cNvSpPr>
          <p:nvPr>
            <p:ph type="sldNum" sz="quarter" idx="10"/>
          </p:nvPr>
        </p:nvSpPr>
        <p:spPr/>
        <p:txBody>
          <a:bodyPr/>
          <a:lstStyle/>
          <a:p>
            <a:pPr>
              <a:defRPr/>
            </a:pPr>
            <a:fld id="{3209C3FB-4AD6-4B36-A2A7-63E869CCBCB1}" type="slidenum">
              <a:rPr lang="zh-CN" altLang="en-US" smtClean="0"/>
              <a:t>103</a:t>
            </a:fld>
            <a:endParaRPr lang="en-US" altLang="zh-CN"/>
          </a:p>
        </p:txBody>
      </p:sp>
    </p:spTree>
    <p:extLst>
      <p:ext uri="{BB962C8B-B14F-4D97-AF65-F5344CB8AC3E}">
        <p14:creationId xmlns:p14="http://schemas.microsoft.com/office/powerpoint/2010/main" val="347193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482131-E4F9-4B95-89C7-6257D6A2FAF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01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简单案例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5BAB92F-89F0-4705-BB02-783B8D9DEAEB}"/>
              </a:ext>
            </a:extLst>
          </p:cNvPr>
          <p:cNvSpPr>
            <a:spLocks noGrp="1"/>
          </p:cNvSpPr>
          <p:nvPr>
            <p:ph idx="1"/>
          </p:nvPr>
        </p:nvSpPr>
        <p:spPr/>
        <p:txBody>
          <a:bodyPr/>
          <a:lstStyle/>
          <a:p>
            <a:r>
              <a:rPr lang="zh-CN" altLang="en-US" dirty="0"/>
              <a:t>一个简单的例子</a:t>
            </a:r>
            <a:endParaRPr lang="en-US" altLang="zh-CN" dirty="0"/>
          </a:p>
          <a:p>
            <a:pPr marL="60325" indent="0">
              <a:buNone/>
            </a:pPr>
            <a:r>
              <a:rPr lang="zh-CN" altLang="en-US" dirty="0"/>
              <a:t>（使用</a:t>
            </a:r>
            <a:r>
              <a:rPr lang="en-US" altLang="zh-CN" dirty="0"/>
              <a:t>SGALAB1001</a:t>
            </a:r>
            <a:r>
              <a:rPr lang="zh-CN" altLang="en-US" dirty="0"/>
              <a:t>）</a:t>
            </a:r>
            <a:endParaRPr lang="en-US" altLang="zh-CN" dirty="0"/>
          </a:p>
          <a:p>
            <a:r>
              <a:rPr lang="zh-CN" altLang="en-US" dirty="0"/>
              <a:t>无约束数值优化</a:t>
            </a:r>
            <a:endParaRPr lang="en-US" dirty="0"/>
          </a:p>
        </p:txBody>
      </p:sp>
      <p:sp>
        <p:nvSpPr>
          <p:cNvPr id="4" name="Slide Number Placeholder 3">
            <a:extLst>
              <a:ext uri="{FF2B5EF4-FFF2-40B4-BE49-F238E27FC236}">
                <a16:creationId xmlns="" xmlns:a16="http://schemas.microsoft.com/office/drawing/2014/main" id="{5E4E9AAD-59D7-483E-A20F-DAAC7B32B51D}"/>
              </a:ext>
            </a:extLst>
          </p:cNvPr>
          <p:cNvSpPr>
            <a:spLocks noGrp="1"/>
          </p:cNvSpPr>
          <p:nvPr>
            <p:ph type="sldNum" sz="quarter" idx="10"/>
          </p:nvPr>
        </p:nvSpPr>
        <p:spPr/>
        <p:txBody>
          <a:bodyPr/>
          <a:lstStyle/>
          <a:p>
            <a:pPr>
              <a:defRPr/>
            </a:pPr>
            <a:fld id="{3209C3FB-4AD6-4B36-A2A7-63E869CCBCB1}" type="slidenum">
              <a:rPr lang="zh-CN" altLang="en-US" smtClean="0"/>
              <a:t>104</a:t>
            </a:fld>
            <a:endParaRPr lang="en-US" altLang="zh-CN"/>
          </a:p>
        </p:txBody>
      </p:sp>
      <p:pic>
        <p:nvPicPr>
          <p:cNvPr id="6" name="Picture 5">
            <a:extLst>
              <a:ext uri="{FF2B5EF4-FFF2-40B4-BE49-F238E27FC236}">
                <a16:creationId xmlns="" xmlns:a16="http://schemas.microsoft.com/office/drawing/2014/main" id="{21EAA29B-C82E-4B55-B676-DD68CC2A1EE7}"/>
              </a:ext>
            </a:extLst>
          </p:cNvPr>
          <p:cNvPicPr>
            <a:picLocks noChangeAspect="1"/>
          </p:cNvPicPr>
          <p:nvPr/>
        </p:nvPicPr>
        <p:blipFill>
          <a:blip r:embed="rId2"/>
          <a:stretch>
            <a:fillRect/>
          </a:stretch>
        </p:blipFill>
        <p:spPr>
          <a:xfrm>
            <a:off x="2989991" y="148637"/>
            <a:ext cx="6154009" cy="4953691"/>
          </a:xfrm>
          <a:prstGeom prst="rect">
            <a:avLst/>
          </a:prstGeom>
        </p:spPr>
      </p:pic>
    </p:spTree>
    <p:extLst>
      <p:ext uri="{BB962C8B-B14F-4D97-AF65-F5344CB8AC3E}">
        <p14:creationId xmlns:p14="http://schemas.microsoft.com/office/powerpoint/2010/main" val="23748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7A6EED-4E87-44D7-9D89-FEDEE7463457}"/>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2.5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3</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3.5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4</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2.5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3</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3.5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4</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适应度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1 --&gt;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适应度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2 --&gt;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MOGA</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NPGA</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NSGA</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NSGAII</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（图示：一个多目标优化问题的目标空间散点图，显示了由不同算法（</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MOGA, NPGA, NSGA, NSGAII</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）找到的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Pareto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前沿近似解。横轴是适应度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（最大化），纵轴是适应度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（最大化）。不同的标记代表不同算法找到的解集。）</a:t>
            </a:r>
          </a:p>
          <a:p>
            <a:endParaRPr lang="en-US" dirty="0"/>
          </a:p>
        </p:txBody>
      </p:sp>
      <p:sp>
        <p:nvSpPr>
          <p:cNvPr id="3" name="Content Placeholder 2">
            <a:extLst>
              <a:ext uri="{FF2B5EF4-FFF2-40B4-BE49-F238E27FC236}">
                <a16:creationId xmlns="" xmlns:a16="http://schemas.microsoft.com/office/drawing/2014/main" id="{B608279A-632D-421A-AA9D-ACF6ACD17DFC}"/>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F361F76-895D-4FC7-A637-34EEC52F43C2}"/>
              </a:ext>
            </a:extLst>
          </p:cNvPr>
          <p:cNvSpPr>
            <a:spLocks noGrp="1"/>
          </p:cNvSpPr>
          <p:nvPr>
            <p:ph type="sldNum" sz="quarter" idx="10"/>
          </p:nvPr>
        </p:nvSpPr>
        <p:spPr/>
        <p:txBody>
          <a:bodyPr/>
          <a:lstStyle/>
          <a:p>
            <a:pPr>
              <a:defRPr/>
            </a:pPr>
            <a:fld id="{3209C3FB-4AD6-4B36-A2A7-63E869CCBCB1}" type="slidenum">
              <a:rPr lang="zh-CN" altLang="en-US" smtClean="0"/>
              <a:t>105</a:t>
            </a:fld>
            <a:endParaRPr lang="en-US" altLang="zh-CN"/>
          </a:p>
        </p:txBody>
      </p:sp>
      <p:pic>
        <p:nvPicPr>
          <p:cNvPr id="6" name="Picture 5">
            <a:extLst>
              <a:ext uri="{FF2B5EF4-FFF2-40B4-BE49-F238E27FC236}">
                <a16:creationId xmlns="" xmlns:a16="http://schemas.microsoft.com/office/drawing/2014/main" id="{78A563A9-0420-4461-A73C-416501D36B5E}"/>
              </a:ext>
            </a:extLst>
          </p:cNvPr>
          <p:cNvPicPr>
            <a:picLocks noChangeAspect="1"/>
          </p:cNvPicPr>
          <p:nvPr/>
        </p:nvPicPr>
        <p:blipFill>
          <a:blip r:embed="rId2"/>
          <a:stretch>
            <a:fillRect/>
          </a:stretch>
        </p:blipFill>
        <p:spPr>
          <a:xfrm>
            <a:off x="27941" y="37746"/>
            <a:ext cx="9088118" cy="5068007"/>
          </a:xfrm>
          <a:prstGeom prst="rect">
            <a:avLst/>
          </a:prstGeom>
        </p:spPr>
      </p:pic>
    </p:spTree>
    <p:extLst>
      <p:ext uri="{BB962C8B-B14F-4D97-AF65-F5344CB8AC3E}">
        <p14:creationId xmlns:p14="http://schemas.microsoft.com/office/powerpoint/2010/main" val="119686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054F69-6A6B-4BA2-B9C4-8DA101D485F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C8B05C38-B8F9-48A7-84D0-E1F72DA6779B}"/>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0A89C892-5AC6-47E5-AA82-444910C44E57}"/>
              </a:ext>
            </a:extLst>
          </p:cNvPr>
          <p:cNvSpPr>
            <a:spLocks noGrp="1"/>
          </p:cNvSpPr>
          <p:nvPr>
            <p:ph type="sldNum" sz="quarter" idx="10"/>
          </p:nvPr>
        </p:nvSpPr>
        <p:spPr/>
        <p:txBody>
          <a:bodyPr/>
          <a:lstStyle/>
          <a:p>
            <a:pPr>
              <a:defRPr/>
            </a:pPr>
            <a:fld id="{3209C3FB-4AD6-4B36-A2A7-63E869CCBCB1}" type="slidenum">
              <a:rPr lang="zh-CN" altLang="en-US" smtClean="0"/>
              <a:t>106</a:t>
            </a:fld>
            <a:endParaRPr lang="en-US" altLang="zh-CN"/>
          </a:p>
        </p:txBody>
      </p:sp>
      <p:pic>
        <p:nvPicPr>
          <p:cNvPr id="6" name="Picture 5">
            <a:extLst>
              <a:ext uri="{FF2B5EF4-FFF2-40B4-BE49-F238E27FC236}">
                <a16:creationId xmlns="" xmlns:a16="http://schemas.microsoft.com/office/drawing/2014/main" id="{F5B29EE4-5567-467E-879C-161830E86974}"/>
              </a:ext>
            </a:extLst>
          </p:cNvPr>
          <p:cNvPicPr>
            <a:picLocks noChangeAspect="1"/>
          </p:cNvPicPr>
          <p:nvPr/>
        </p:nvPicPr>
        <p:blipFill>
          <a:blip r:embed="rId2"/>
          <a:stretch>
            <a:fillRect/>
          </a:stretch>
        </p:blipFill>
        <p:spPr>
          <a:xfrm>
            <a:off x="489112" y="0"/>
            <a:ext cx="8165775" cy="5143500"/>
          </a:xfrm>
          <a:prstGeom prst="rect">
            <a:avLst/>
          </a:prstGeom>
        </p:spPr>
      </p:pic>
    </p:spTree>
    <p:extLst>
      <p:ext uri="{BB962C8B-B14F-4D97-AF65-F5344CB8AC3E}">
        <p14:creationId xmlns:p14="http://schemas.microsoft.com/office/powerpoint/2010/main" val="147252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054F69-6A6B-4BA2-B9C4-8DA101D485F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C8B05C38-B8F9-48A7-84D0-E1F72DA6779B}"/>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0A89C892-5AC6-47E5-AA82-444910C44E57}"/>
              </a:ext>
            </a:extLst>
          </p:cNvPr>
          <p:cNvSpPr>
            <a:spLocks noGrp="1"/>
          </p:cNvSpPr>
          <p:nvPr>
            <p:ph type="sldNum" sz="quarter" idx="10"/>
          </p:nvPr>
        </p:nvSpPr>
        <p:spPr/>
        <p:txBody>
          <a:bodyPr/>
          <a:lstStyle/>
          <a:p>
            <a:pPr>
              <a:defRPr/>
            </a:pPr>
            <a:fld id="{3209C3FB-4AD6-4B36-A2A7-63E869CCBCB1}" type="slidenum">
              <a:rPr lang="zh-CN" altLang="en-US" smtClean="0"/>
              <a:t>107</a:t>
            </a:fld>
            <a:endParaRPr lang="en-US" altLang="zh-CN"/>
          </a:p>
        </p:txBody>
      </p:sp>
      <p:pic>
        <p:nvPicPr>
          <p:cNvPr id="7" name="Picture 6">
            <a:extLst>
              <a:ext uri="{FF2B5EF4-FFF2-40B4-BE49-F238E27FC236}">
                <a16:creationId xmlns="" xmlns:a16="http://schemas.microsoft.com/office/drawing/2014/main" id="{FE5379F0-16C3-40F0-9A48-963F30587388}"/>
              </a:ext>
            </a:extLst>
          </p:cNvPr>
          <p:cNvPicPr>
            <a:picLocks noChangeAspect="1"/>
          </p:cNvPicPr>
          <p:nvPr/>
        </p:nvPicPr>
        <p:blipFill>
          <a:blip r:embed="rId2"/>
          <a:stretch>
            <a:fillRect/>
          </a:stretch>
        </p:blipFill>
        <p:spPr>
          <a:xfrm>
            <a:off x="4125" y="28220"/>
            <a:ext cx="9135750" cy="5087060"/>
          </a:xfrm>
          <a:prstGeom prst="rect">
            <a:avLst/>
          </a:prstGeom>
        </p:spPr>
      </p:pic>
    </p:spTree>
    <p:extLst>
      <p:ext uri="{BB962C8B-B14F-4D97-AF65-F5344CB8AC3E}">
        <p14:creationId xmlns:p14="http://schemas.microsoft.com/office/powerpoint/2010/main" val="15099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054F69-6A6B-4BA2-B9C4-8DA101D485F1}"/>
              </a:ext>
            </a:extLst>
          </p:cNvPr>
          <p:cNvSpPr>
            <a:spLocks noGrp="1"/>
          </p:cNvSpPr>
          <p:nvPr>
            <p:ph type="title"/>
          </p:nvPr>
        </p:nvSpPr>
        <p:spPr/>
        <p:txBody>
          <a:bodyPr/>
          <a:lstStyle/>
          <a:p>
            <a:r>
              <a:rPr lang="en-US" dirty="0"/>
              <a:t>TSP 13</a:t>
            </a:r>
            <a:r>
              <a:rPr lang="zh-CN" altLang="en-US" dirty="0"/>
              <a:t>城市演示使用</a:t>
            </a:r>
            <a:r>
              <a:rPr lang="en-US" dirty="0"/>
              <a:t>SGALAB1003</a:t>
            </a:r>
          </a:p>
        </p:txBody>
      </p:sp>
      <p:sp>
        <p:nvSpPr>
          <p:cNvPr id="3" name="Content Placeholder 2">
            <a:extLst>
              <a:ext uri="{FF2B5EF4-FFF2-40B4-BE49-F238E27FC236}">
                <a16:creationId xmlns="" xmlns:a16="http://schemas.microsoft.com/office/drawing/2014/main" id="{C8B05C38-B8F9-48A7-84D0-E1F72DA6779B}"/>
              </a:ext>
            </a:extLst>
          </p:cNvPr>
          <p:cNvSpPr>
            <a:spLocks noGrp="1"/>
          </p:cNvSpPr>
          <p:nvPr>
            <p:ph idx="1"/>
          </p:nvPr>
        </p:nvSpPr>
        <p:spPr/>
        <p:txBody>
          <a:bodyPr/>
          <a:lstStyle/>
          <a:p>
            <a:r>
              <a:rPr lang="en-US" altLang="zh-CN" b="0" i="0" dirty="0">
                <a:solidFill>
                  <a:srgbClr val="0F1115"/>
                </a:solidFill>
                <a:effectLst/>
                <a:latin typeface="quote-cjk-patch"/>
              </a:rPr>
              <a:t>'SGALAB'</a:t>
            </a:r>
            <a:r>
              <a:rPr lang="zh-CN" altLang="en-US" b="0" i="0" dirty="0">
                <a:solidFill>
                  <a:srgbClr val="0F1115"/>
                </a:solidFill>
                <a:effectLst/>
                <a:latin typeface="quote-cjk-patch"/>
              </a:rPr>
              <a:t>将开启一次环球旅行，</a:t>
            </a:r>
            <a:r>
              <a:rPr lang="zh-CN" altLang="en-US" dirty="0"/>
              <a:t/>
            </a:r>
            <a:br>
              <a:rPr lang="zh-CN" altLang="en-US" dirty="0"/>
            </a:br>
            <a:r>
              <a:rPr lang="zh-CN" altLang="en-US" b="0" i="0" dirty="0">
                <a:solidFill>
                  <a:srgbClr val="0F1115"/>
                </a:solidFill>
                <a:effectLst/>
                <a:latin typeface="quote-cjk-patch"/>
              </a:rPr>
              <a:t>旅行计划清单上共有</a:t>
            </a:r>
            <a:r>
              <a:rPr lang="en-US" altLang="zh-CN" b="0" i="0" dirty="0">
                <a:solidFill>
                  <a:srgbClr val="0F1115"/>
                </a:solidFill>
                <a:effectLst/>
                <a:latin typeface="quote-cjk-patch"/>
              </a:rPr>
              <a:t>13</a:t>
            </a:r>
            <a:r>
              <a:rPr lang="zh-CN" altLang="en-US" b="0" i="0" dirty="0">
                <a:solidFill>
                  <a:srgbClr val="0F1115"/>
                </a:solidFill>
                <a:effectLst/>
                <a:latin typeface="quote-cjk-patch"/>
              </a:rPr>
              <a:t>个城市。</a:t>
            </a:r>
            <a:r>
              <a:rPr lang="zh-CN" altLang="en-US" dirty="0"/>
              <a:t/>
            </a:r>
            <a:br>
              <a:rPr lang="zh-CN" altLang="en-US" dirty="0"/>
            </a:br>
            <a:r>
              <a:rPr lang="zh-CN" altLang="en-US" b="0" i="0" dirty="0">
                <a:solidFill>
                  <a:srgbClr val="0F1115"/>
                </a:solidFill>
                <a:effectLst/>
                <a:latin typeface="quote-cjk-patch"/>
              </a:rPr>
              <a:t>请参照左侧表格为每个城市标注</a:t>
            </a:r>
            <a:r>
              <a:rPr lang="en-US" altLang="zh-CN" b="0" i="0" dirty="0">
                <a:solidFill>
                  <a:srgbClr val="0F1115"/>
                </a:solidFill>
                <a:effectLst/>
                <a:latin typeface="quote-cjk-patch"/>
              </a:rPr>
              <a:t>1-13</a:t>
            </a:r>
            <a:r>
              <a:rPr lang="zh-CN" altLang="en-US" b="0" i="0" dirty="0">
                <a:solidFill>
                  <a:srgbClr val="0F1115"/>
                </a:solidFill>
                <a:effectLst/>
                <a:latin typeface="quote-cjk-patch"/>
              </a:rPr>
              <a:t>的编号。</a:t>
            </a:r>
            <a:r>
              <a:rPr lang="zh-CN" altLang="en-US" dirty="0"/>
              <a:t/>
            </a:r>
            <a:br>
              <a:rPr lang="zh-CN" altLang="en-US" dirty="0"/>
            </a:br>
            <a:r>
              <a:rPr lang="zh-CN" altLang="en-US" b="0" i="0" dirty="0">
                <a:solidFill>
                  <a:srgbClr val="0F1115"/>
                </a:solidFill>
                <a:effectLst/>
                <a:latin typeface="quote-cjk-patch"/>
              </a:rPr>
              <a:t>以重庆（编号</a:t>
            </a:r>
            <a:r>
              <a:rPr lang="en-US" altLang="zh-CN" b="0" i="0" dirty="0">
                <a:solidFill>
                  <a:srgbClr val="0F1115"/>
                </a:solidFill>
                <a:effectLst/>
                <a:latin typeface="quote-cjk-patch"/>
              </a:rPr>
              <a:t>10</a:t>
            </a:r>
            <a:r>
              <a:rPr lang="zh-CN" altLang="en-US" b="0" i="0" dirty="0">
                <a:solidFill>
                  <a:srgbClr val="0F1115"/>
                </a:solidFill>
                <a:effectLst/>
                <a:latin typeface="quote-cjk-patch"/>
              </a:rPr>
              <a:t>）为起点，</a:t>
            </a:r>
            <a:r>
              <a:rPr lang="zh-CN" altLang="en-US" dirty="0"/>
              <a:t/>
            </a:r>
            <a:br>
              <a:rPr lang="zh-CN" altLang="en-US" dirty="0"/>
            </a:br>
            <a:r>
              <a:rPr lang="en-US" altLang="zh-CN" b="0" i="0" dirty="0">
                <a:solidFill>
                  <a:srgbClr val="0F1115"/>
                </a:solidFill>
                <a:effectLst/>
                <a:latin typeface="quote-cjk-patch"/>
              </a:rPr>
              <a:t>SGALAB</a:t>
            </a:r>
            <a:r>
              <a:rPr lang="zh-CN" altLang="en-US" b="0" i="0" dirty="0">
                <a:solidFill>
                  <a:srgbClr val="0F1115"/>
                </a:solidFill>
                <a:effectLst/>
                <a:latin typeface="quote-cjk-patch"/>
              </a:rPr>
              <a:t>该如何规划路线才能以最低旅行成本</a:t>
            </a:r>
            <a:r>
              <a:rPr lang="zh-CN" altLang="en-US" dirty="0"/>
              <a:t/>
            </a:r>
            <a:br>
              <a:rPr lang="zh-CN" altLang="en-US" dirty="0"/>
            </a:br>
            <a:r>
              <a:rPr lang="zh-CN" altLang="en-US" b="0" i="0" dirty="0">
                <a:solidFill>
                  <a:srgbClr val="0F1115"/>
                </a:solidFill>
                <a:effectLst/>
                <a:latin typeface="quote-cjk-patch"/>
              </a:rPr>
              <a:t>游览所有列出的城市？</a:t>
            </a:r>
            <a:endParaRPr lang="en-US" dirty="0"/>
          </a:p>
        </p:txBody>
      </p:sp>
      <p:sp>
        <p:nvSpPr>
          <p:cNvPr id="4" name="Slide Number Placeholder 3">
            <a:extLst>
              <a:ext uri="{FF2B5EF4-FFF2-40B4-BE49-F238E27FC236}">
                <a16:creationId xmlns="" xmlns:a16="http://schemas.microsoft.com/office/drawing/2014/main" id="{0A89C892-5AC6-47E5-AA82-444910C44E57}"/>
              </a:ext>
            </a:extLst>
          </p:cNvPr>
          <p:cNvSpPr>
            <a:spLocks noGrp="1"/>
          </p:cNvSpPr>
          <p:nvPr>
            <p:ph type="sldNum" sz="quarter" idx="10"/>
          </p:nvPr>
        </p:nvSpPr>
        <p:spPr/>
        <p:txBody>
          <a:bodyPr/>
          <a:lstStyle/>
          <a:p>
            <a:pPr>
              <a:defRPr/>
            </a:pPr>
            <a:fld id="{3209C3FB-4AD6-4B36-A2A7-63E869CCBCB1}" type="slidenum">
              <a:rPr lang="zh-CN" altLang="en-US" smtClean="0"/>
              <a:t>108</a:t>
            </a:fld>
            <a:endParaRPr lang="en-US" altLang="zh-CN"/>
          </a:p>
        </p:txBody>
      </p:sp>
      <p:pic>
        <p:nvPicPr>
          <p:cNvPr id="6" name="Picture 5">
            <a:extLst>
              <a:ext uri="{FF2B5EF4-FFF2-40B4-BE49-F238E27FC236}">
                <a16:creationId xmlns="" xmlns:a16="http://schemas.microsoft.com/office/drawing/2014/main" id="{E49D9EFB-65B3-49D7-AB9F-EE5C563AB1F1}"/>
              </a:ext>
            </a:extLst>
          </p:cNvPr>
          <p:cNvPicPr>
            <a:picLocks noChangeAspect="1"/>
          </p:cNvPicPr>
          <p:nvPr/>
        </p:nvPicPr>
        <p:blipFill>
          <a:blip r:embed="rId2"/>
          <a:stretch>
            <a:fillRect/>
          </a:stretch>
        </p:blipFill>
        <p:spPr>
          <a:xfrm>
            <a:off x="6415956" y="0"/>
            <a:ext cx="2728044" cy="5143500"/>
          </a:xfrm>
          <a:prstGeom prst="rect">
            <a:avLst/>
          </a:prstGeom>
        </p:spPr>
      </p:pic>
    </p:spTree>
    <p:extLst>
      <p:ext uri="{BB962C8B-B14F-4D97-AF65-F5344CB8AC3E}">
        <p14:creationId xmlns:p14="http://schemas.microsoft.com/office/powerpoint/2010/main" val="7116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054F69-6A6B-4BA2-B9C4-8DA101D485F1}"/>
              </a:ext>
            </a:extLst>
          </p:cNvPr>
          <p:cNvSpPr>
            <a:spLocks noGrp="1"/>
          </p:cNvSpPr>
          <p:nvPr>
            <p:ph type="title"/>
          </p:nvPr>
        </p:nvSpPr>
        <p:spPr/>
        <p:txBody>
          <a:bodyPr/>
          <a:lstStyle/>
          <a:p>
            <a:r>
              <a:rPr lang="en-US" altLang="zh-CN" dirty="0"/>
              <a:t>Case 03 </a:t>
            </a:r>
            <a:r>
              <a:rPr lang="zh-CN" altLang="en-US" dirty="0"/>
              <a:t>多目标问题</a:t>
            </a:r>
            <a:endParaRPr lang="en-US" dirty="0"/>
          </a:p>
        </p:txBody>
      </p:sp>
      <p:sp>
        <p:nvSpPr>
          <p:cNvPr id="4" name="Slide Number Placeholder 3">
            <a:extLst>
              <a:ext uri="{FF2B5EF4-FFF2-40B4-BE49-F238E27FC236}">
                <a16:creationId xmlns="" xmlns:a16="http://schemas.microsoft.com/office/drawing/2014/main" id="{0A89C892-5AC6-47E5-AA82-444910C44E57}"/>
              </a:ext>
            </a:extLst>
          </p:cNvPr>
          <p:cNvSpPr>
            <a:spLocks noGrp="1"/>
          </p:cNvSpPr>
          <p:nvPr>
            <p:ph type="sldNum" sz="quarter" idx="10"/>
          </p:nvPr>
        </p:nvSpPr>
        <p:spPr/>
        <p:txBody>
          <a:bodyPr/>
          <a:lstStyle/>
          <a:p>
            <a:pPr>
              <a:defRPr/>
            </a:pPr>
            <a:fld id="{3209C3FB-4AD6-4B36-A2A7-63E869CCBCB1}" type="slidenum">
              <a:rPr lang="zh-CN" altLang="en-US" smtClean="0"/>
              <a:t>109</a:t>
            </a:fld>
            <a:endParaRPr lang="en-US" altLang="zh-CN"/>
          </a:p>
        </p:txBody>
      </p:sp>
      <p:sp>
        <p:nvSpPr>
          <p:cNvPr id="7" name="Content Placeholder 6">
            <a:extLst>
              <a:ext uri="{FF2B5EF4-FFF2-40B4-BE49-F238E27FC236}">
                <a16:creationId xmlns="" xmlns:a16="http://schemas.microsoft.com/office/drawing/2014/main" id="{09CB52B3-7A02-4EA7-A7C9-04AB5B1CBF28}"/>
              </a:ext>
            </a:extLst>
          </p:cNvPr>
          <p:cNvSpPr>
            <a:spLocks noGrp="1"/>
          </p:cNvSpPr>
          <p:nvPr>
            <p:ph idx="1"/>
          </p:nvPr>
        </p:nvSpPr>
        <p:spPr/>
        <p:txBody>
          <a:bodyPr/>
          <a:lstStyle/>
          <a:p>
            <a:endParaRPr lang="en-US"/>
          </a:p>
        </p:txBody>
      </p:sp>
      <p:pic>
        <p:nvPicPr>
          <p:cNvPr id="9" name="Picture 8">
            <a:extLst>
              <a:ext uri="{FF2B5EF4-FFF2-40B4-BE49-F238E27FC236}">
                <a16:creationId xmlns="" xmlns:a16="http://schemas.microsoft.com/office/drawing/2014/main" id="{D5B67EC9-5C4F-4EF0-B079-57ADC81C2598}"/>
              </a:ext>
            </a:extLst>
          </p:cNvPr>
          <p:cNvPicPr>
            <a:picLocks noChangeAspect="1"/>
          </p:cNvPicPr>
          <p:nvPr/>
        </p:nvPicPr>
        <p:blipFill>
          <a:blip r:embed="rId2"/>
          <a:stretch>
            <a:fillRect/>
          </a:stretch>
        </p:blipFill>
        <p:spPr>
          <a:xfrm>
            <a:off x="304800" y="843281"/>
            <a:ext cx="8373644" cy="4277322"/>
          </a:xfrm>
          <a:prstGeom prst="rect">
            <a:avLst/>
          </a:prstGeom>
        </p:spPr>
      </p:pic>
    </p:spTree>
    <p:extLst>
      <p:ext uri="{BB962C8B-B14F-4D97-AF65-F5344CB8AC3E}">
        <p14:creationId xmlns:p14="http://schemas.microsoft.com/office/powerpoint/2010/main" val="33254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en-US" altLang="zh-CN" sz="2800" b="1" i="0" u="none" strike="noStrike" kern="1200" dirty="0">
                <a:solidFill>
                  <a:schemeClr val="tx1"/>
                </a:solidFill>
                <a:effectLst/>
                <a:latin typeface="Calibri" panose="020F0502020204030204" pitchFamily="34" charset="0"/>
                <a:ea typeface="+mj-ea"/>
                <a:cs typeface="Arial" panose="020B0604020202020204" pitchFamily="34" charset="0"/>
              </a:rPr>
              <a:t>T.SA</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 密歇根大学</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pic>
        <p:nvPicPr>
          <p:cNvPr id="6" name="Picture 5">
            <a:extLst>
              <a:ext uri="{FF2B5EF4-FFF2-40B4-BE49-F238E27FC236}">
                <a16:creationId xmlns="" xmlns:a16="http://schemas.microsoft.com/office/drawing/2014/main" id="{40F2BE34-52DB-4316-935A-3C0B1BDD72C4}"/>
              </a:ext>
            </a:extLst>
          </p:cNvPr>
          <p:cNvPicPr>
            <a:picLocks noChangeAspect="1"/>
          </p:cNvPicPr>
          <p:nvPr/>
        </p:nvPicPr>
        <p:blipFill>
          <a:blip r:embed="rId2"/>
          <a:stretch>
            <a:fillRect/>
          </a:stretch>
        </p:blipFill>
        <p:spPr>
          <a:xfrm>
            <a:off x="380415" y="18693"/>
            <a:ext cx="8383170" cy="5106113"/>
          </a:xfrm>
          <a:prstGeom prst="rect">
            <a:avLst/>
          </a:prstGeom>
        </p:spPr>
      </p:pic>
    </p:spTree>
    <p:extLst>
      <p:ext uri="{BB962C8B-B14F-4D97-AF65-F5344CB8AC3E}">
        <p14:creationId xmlns:p14="http://schemas.microsoft.com/office/powerpoint/2010/main" val="137385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4D129D-51F0-448B-9113-AD9AEF5C7F5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D5E96999-F8D3-4C7F-B8ED-8176ED0E941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34B40BE4-B8CC-4EC5-AC81-C44B09E5AC74}"/>
              </a:ext>
            </a:extLst>
          </p:cNvPr>
          <p:cNvSpPr>
            <a:spLocks noGrp="1"/>
          </p:cNvSpPr>
          <p:nvPr>
            <p:ph type="sldNum" sz="quarter" idx="10"/>
          </p:nvPr>
        </p:nvSpPr>
        <p:spPr/>
        <p:txBody>
          <a:bodyPr/>
          <a:lstStyle/>
          <a:p>
            <a:pPr>
              <a:defRPr/>
            </a:pPr>
            <a:fld id="{3209C3FB-4AD6-4B36-A2A7-63E869CCBCB1}" type="slidenum">
              <a:rPr lang="zh-CN" altLang="en-US" smtClean="0"/>
              <a:t>110</a:t>
            </a:fld>
            <a:endParaRPr lang="en-US" altLang="zh-CN"/>
          </a:p>
        </p:txBody>
      </p:sp>
      <p:pic>
        <p:nvPicPr>
          <p:cNvPr id="6" name="Picture 5">
            <a:extLst>
              <a:ext uri="{FF2B5EF4-FFF2-40B4-BE49-F238E27FC236}">
                <a16:creationId xmlns="" xmlns:a16="http://schemas.microsoft.com/office/drawing/2014/main" id="{D0BADBCB-2C78-434D-969C-23F4FC659BAB}"/>
              </a:ext>
            </a:extLst>
          </p:cNvPr>
          <p:cNvPicPr>
            <a:picLocks noChangeAspect="1"/>
          </p:cNvPicPr>
          <p:nvPr/>
        </p:nvPicPr>
        <p:blipFill>
          <a:blip r:embed="rId2"/>
          <a:stretch>
            <a:fillRect/>
          </a:stretch>
        </p:blipFill>
        <p:spPr>
          <a:xfrm>
            <a:off x="1418785" y="109194"/>
            <a:ext cx="6306430" cy="4925112"/>
          </a:xfrm>
          <a:prstGeom prst="rect">
            <a:avLst/>
          </a:prstGeom>
        </p:spPr>
      </p:pic>
    </p:spTree>
    <p:extLst>
      <p:ext uri="{BB962C8B-B14F-4D97-AF65-F5344CB8AC3E}">
        <p14:creationId xmlns:p14="http://schemas.microsoft.com/office/powerpoint/2010/main" val="130891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A89C892-5AC6-47E5-AA82-444910C44E57}"/>
              </a:ext>
            </a:extLst>
          </p:cNvPr>
          <p:cNvSpPr>
            <a:spLocks noGrp="1"/>
          </p:cNvSpPr>
          <p:nvPr>
            <p:ph type="sldNum" sz="quarter" idx="10"/>
          </p:nvPr>
        </p:nvSpPr>
        <p:spPr/>
        <p:txBody>
          <a:bodyPr/>
          <a:lstStyle/>
          <a:p>
            <a:pPr>
              <a:defRPr/>
            </a:pPr>
            <a:fld id="{3209C3FB-4AD6-4B36-A2A7-63E869CCBCB1}" type="slidenum">
              <a:rPr lang="zh-CN" altLang="en-US" smtClean="0"/>
              <a:t>111</a:t>
            </a:fld>
            <a:endParaRPr lang="en-US" altLang="zh-CN"/>
          </a:p>
        </p:txBody>
      </p:sp>
      <p:sp>
        <p:nvSpPr>
          <p:cNvPr id="7" name="Content Placeholder 6">
            <a:extLst>
              <a:ext uri="{FF2B5EF4-FFF2-40B4-BE49-F238E27FC236}">
                <a16:creationId xmlns="" xmlns:a16="http://schemas.microsoft.com/office/drawing/2014/main" id="{09CB52B3-7A02-4EA7-A7C9-04AB5B1CBF28}"/>
              </a:ext>
            </a:extLst>
          </p:cNvPr>
          <p:cNvSpPr>
            <a:spLocks noGrp="1"/>
          </p:cNvSpPr>
          <p:nvPr>
            <p:ph idx="1"/>
          </p:nvPr>
        </p:nvSpPr>
        <p:spPr/>
        <p:txBody>
          <a:bodyPr/>
          <a:lstStyle/>
          <a:p>
            <a:endParaRPr lang="en-US"/>
          </a:p>
        </p:txBody>
      </p:sp>
      <p:sp>
        <p:nvSpPr>
          <p:cNvPr id="5" name="Title 4">
            <a:extLst>
              <a:ext uri="{FF2B5EF4-FFF2-40B4-BE49-F238E27FC236}">
                <a16:creationId xmlns="" xmlns:a16="http://schemas.microsoft.com/office/drawing/2014/main" id="{D7CC86C2-B4D8-4FCB-985A-F02ADFECE3FB}"/>
              </a:ext>
            </a:extLst>
          </p:cNvPr>
          <p:cNvSpPr>
            <a:spLocks noGrp="1"/>
          </p:cNvSpPr>
          <p:nvPr>
            <p:ph type="title"/>
          </p:nvPr>
        </p:nvSpPr>
        <p:spPr/>
        <p:txBody>
          <a:bodyPr/>
          <a:lstStyle/>
          <a:p>
            <a:endParaRPr lang="en-US"/>
          </a:p>
        </p:txBody>
      </p:sp>
      <p:pic>
        <p:nvPicPr>
          <p:cNvPr id="8" name="Picture 7">
            <a:extLst>
              <a:ext uri="{FF2B5EF4-FFF2-40B4-BE49-F238E27FC236}">
                <a16:creationId xmlns="" xmlns:a16="http://schemas.microsoft.com/office/drawing/2014/main" id="{6377CD89-42D3-410B-883F-5B644838CF20}"/>
              </a:ext>
            </a:extLst>
          </p:cNvPr>
          <p:cNvPicPr>
            <a:picLocks noChangeAspect="1"/>
          </p:cNvPicPr>
          <p:nvPr/>
        </p:nvPicPr>
        <p:blipFill>
          <a:blip r:embed="rId2"/>
          <a:stretch>
            <a:fillRect/>
          </a:stretch>
        </p:blipFill>
        <p:spPr>
          <a:xfrm>
            <a:off x="8888" y="18693"/>
            <a:ext cx="9126224" cy="5106113"/>
          </a:xfrm>
          <a:prstGeom prst="rect">
            <a:avLst/>
          </a:prstGeom>
        </p:spPr>
      </p:pic>
    </p:spTree>
    <p:extLst>
      <p:ext uri="{BB962C8B-B14F-4D97-AF65-F5344CB8AC3E}">
        <p14:creationId xmlns:p14="http://schemas.microsoft.com/office/powerpoint/2010/main" val="413389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pic>
        <p:nvPicPr>
          <p:cNvPr id="6" name="Picture 5">
            <a:extLst>
              <a:ext uri="{FF2B5EF4-FFF2-40B4-BE49-F238E27FC236}">
                <a16:creationId xmlns="" xmlns:a16="http://schemas.microsoft.com/office/drawing/2014/main" id="{D9C19941-88D7-410D-AE88-BD86398E2E5A}"/>
              </a:ext>
            </a:extLst>
          </p:cNvPr>
          <p:cNvPicPr>
            <a:picLocks noChangeAspect="1"/>
          </p:cNvPicPr>
          <p:nvPr/>
        </p:nvPicPr>
        <p:blipFill>
          <a:blip r:embed="rId2"/>
          <a:stretch>
            <a:fillRect/>
          </a:stretch>
        </p:blipFill>
        <p:spPr>
          <a:xfrm>
            <a:off x="0" y="2676"/>
            <a:ext cx="9144000" cy="5138148"/>
          </a:xfrm>
          <a:prstGeom prst="rect">
            <a:avLst/>
          </a:prstGeom>
        </p:spPr>
      </p:pic>
    </p:spTree>
    <p:extLst>
      <p:ext uri="{BB962C8B-B14F-4D97-AF65-F5344CB8AC3E}">
        <p14:creationId xmlns:p14="http://schemas.microsoft.com/office/powerpoint/2010/main" val="164819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查尔斯</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达尔文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(1809 - 1882)</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6" name="Picture 5">
            <a:extLst>
              <a:ext uri="{FF2B5EF4-FFF2-40B4-BE49-F238E27FC236}">
                <a16:creationId xmlns="" xmlns:a16="http://schemas.microsoft.com/office/drawing/2014/main" id="{4D3B5C80-2EBE-4EF0-B1E7-9A1AC63C967D}"/>
              </a:ext>
            </a:extLst>
          </p:cNvPr>
          <p:cNvPicPr>
            <a:picLocks noChangeAspect="1"/>
          </p:cNvPicPr>
          <p:nvPr/>
        </p:nvPicPr>
        <p:blipFill>
          <a:blip r:embed="rId2"/>
          <a:stretch>
            <a:fillRect/>
          </a:stretch>
        </p:blipFill>
        <p:spPr>
          <a:xfrm>
            <a:off x="1039812" y="882636"/>
            <a:ext cx="7064375" cy="4006108"/>
          </a:xfrm>
          <a:prstGeom prst="rect">
            <a:avLst/>
          </a:prstGeom>
        </p:spPr>
      </p:pic>
    </p:spTree>
    <p:extLst>
      <p:ext uri="{BB962C8B-B14F-4D97-AF65-F5344CB8AC3E}">
        <p14:creationId xmlns:p14="http://schemas.microsoft.com/office/powerpoint/2010/main" val="151011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EA6A16-81C9-4E0E-B903-BF92B470F54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生命中的竞争</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1D2F596F-C2C8-4C03-AA16-F82716B07173}"/>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从爬到站立</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站得更高得到更多</a:t>
            </a:r>
          </a:p>
        </p:txBody>
      </p:sp>
      <p:sp>
        <p:nvSpPr>
          <p:cNvPr id="4" name="Slide Number Placeholder 3">
            <a:extLst>
              <a:ext uri="{FF2B5EF4-FFF2-40B4-BE49-F238E27FC236}">
                <a16:creationId xmlns="" xmlns:a16="http://schemas.microsoft.com/office/drawing/2014/main" id="{0E4FCBFA-0156-4B74-ADCF-7379FE692010}"/>
              </a:ext>
            </a:extLst>
          </p:cNvPr>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pic>
        <p:nvPicPr>
          <p:cNvPr id="6" name="Picture 5">
            <a:extLst>
              <a:ext uri="{FF2B5EF4-FFF2-40B4-BE49-F238E27FC236}">
                <a16:creationId xmlns="" xmlns:a16="http://schemas.microsoft.com/office/drawing/2014/main" id="{35890835-E029-4E3C-B5F0-0B5649B1ED9F}"/>
              </a:ext>
            </a:extLst>
          </p:cNvPr>
          <p:cNvPicPr>
            <a:picLocks noChangeAspect="1"/>
          </p:cNvPicPr>
          <p:nvPr/>
        </p:nvPicPr>
        <p:blipFill>
          <a:blip r:embed="rId2"/>
          <a:stretch>
            <a:fillRect/>
          </a:stretch>
        </p:blipFill>
        <p:spPr>
          <a:xfrm>
            <a:off x="707922" y="2027152"/>
            <a:ext cx="3515800" cy="2722648"/>
          </a:xfrm>
          <a:prstGeom prst="rect">
            <a:avLst/>
          </a:prstGeom>
        </p:spPr>
      </p:pic>
      <p:pic>
        <p:nvPicPr>
          <p:cNvPr id="8" name="Picture 7">
            <a:extLst>
              <a:ext uri="{FF2B5EF4-FFF2-40B4-BE49-F238E27FC236}">
                <a16:creationId xmlns="" xmlns:a16="http://schemas.microsoft.com/office/drawing/2014/main" id="{C5C05FE0-4ADB-4C18-B727-D41B1998FEDD}"/>
              </a:ext>
            </a:extLst>
          </p:cNvPr>
          <p:cNvPicPr>
            <a:picLocks noChangeAspect="1"/>
          </p:cNvPicPr>
          <p:nvPr/>
        </p:nvPicPr>
        <p:blipFill>
          <a:blip r:embed="rId3"/>
          <a:stretch>
            <a:fillRect/>
          </a:stretch>
        </p:blipFill>
        <p:spPr>
          <a:xfrm>
            <a:off x="5142942" y="70732"/>
            <a:ext cx="4001058" cy="5058481"/>
          </a:xfrm>
          <a:prstGeom prst="rect">
            <a:avLst/>
          </a:prstGeom>
        </p:spPr>
      </p:pic>
    </p:spTree>
    <p:extLst>
      <p:ext uri="{BB962C8B-B14F-4D97-AF65-F5344CB8AC3E}">
        <p14:creationId xmlns:p14="http://schemas.microsoft.com/office/powerpoint/2010/main" val="232976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BF1EFB-A7E6-4F51-9337-A894496E81E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基本结构与工作流程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915CEB82-1472-41C1-B0AD-42F4C61C5F32}"/>
              </a:ext>
            </a:extLst>
          </p:cNvPr>
          <p:cNvSpPr>
            <a:spLocks noGrp="1"/>
          </p:cNvSpPr>
          <p:nvPr>
            <p:ph idx="1"/>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遗传算法的结构</a:t>
            </a:r>
          </a:p>
          <a:p>
            <a:pPr lvl="1"/>
            <a:r>
              <a:rPr lang="en-US" altLang="zh-CN" b="0" i="0" dirty="0">
                <a:effectLst/>
              </a:rPr>
              <a:t>-</a:t>
            </a:r>
            <a:r>
              <a:rPr lang="zh-CN" altLang="en-US" b="0" i="0" dirty="0">
                <a:effectLst/>
              </a:rPr>
              <a:t>基本步骤</a:t>
            </a:r>
          </a:p>
          <a:p>
            <a:pPr lvl="2"/>
            <a:r>
              <a:rPr lang="zh-CN" altLang="en-US" b="0" i="0" dirty="0">
                <a:effectLst/>
              </a:rPr>
              <a:t>基本工作流程</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遗传表示</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主要优势</a:t>
            </a:r>
          </a:p>
        </p:txBody>
      </p:sp>
      <p:sp>
        <p:nvSpPr>
          <p:cNvPr id="4" name="Slide Number Placeholder 3">
            <a:extLst>
              <a:ext uri="{FF2B5EF4-FFF2-40B4-BE49-F238E27FC236}">
                <a16:creationId xmlns="" xmlns:a16="http://schemas.microsoft.com/office/drawing/2014/main" id="{ADBFA5D1-142F-426F-B2D0-6AE2DF4D35B2}"/>
              </a:ext>
            </a:extLst>
          </p:cNvPr>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spTree>
    <p:extLst>
      <p:ext uri="{BB962C8B-B14F-4D97-AF65-F5344CB8AC3E}">
        <p14:creationId xmlns:p14="http://schemas.microsoft.com/office/powerpoint/2010/main" val="123900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4B6057-3FA3-4BAC-90E6-80C48435769E}"/>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遗传算法的结构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- 5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个基本组成部分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[19]</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2EC7460-9E00-426C-8300-509083EDAFDB}"/>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问题潜在解的遗传表示。（通过编码和解码）</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创建种群的方法（一组初始的潜在解）。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评估（目标）函数，根据适应度对解进行评级。</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改变后代遗传组成的遗传算子（选择、交叉、突变等）。</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遗传算法使用的参数值（种群大小、应用遗传算子的概率等）。</a:t>
            </a:r>
          </a:p>
        </p:txBody>
      </p:sp>
      <p:sp>
        <p:nvSpPr>
          <p:cNvPr id="4" name="Slide Number Placeholder 3">
            <a:extLst>
              <a:ext uri="{FF2B5EF4-FFF2-40B4-BE49-F238E27FC236}">
                <a16:creationId xmlns="" xmlns:a16="http://schemas.microsoft.com/office/drawing/2014/main" id="{7BC418F6-EA52-4F17-B7C2-98EFFF710D41}"/>
              </a:ext>
            </a:extLst>
          </p:cNvPr>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spTree>
    <p:extLst>
      <p:ext uri="{BB962C8B-B14F-4D97-AF65-F5344CB8AC3E}">
        <p14:creationId xmlns:p14="http://schemas.microsoft.com/office/powerpoint/2010/main" val="28851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7517C7-C84C-412F-A828-1652A343B60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22A82D2-B928-40CB-BC08-7A33ADA106B1}"/>
              </a:ext>
            </a:extLst>
          </p:cNvPr>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1 </a:t>
            </a:r>
            <a:r>
              <a:rPr lang="zh-CN" altLang="en-US" sz="2000" b="1" kern="1200" dirty="0">
                <a:solidFill>
                  <a:schemeClr val="tx1"/>
                </a:solidFill>
                <a:effectLst/>
                <a:latin typeface="Calibri" panose="020F0502020204030204" pitchFamily="34" charset="0"/>
                <a:ea typeface="+mj-ea"/>
                <a:cs typeface="Arial" panose="020B0604020202020204" pitchFamily="34" charset="0"/>
              </a:rPr>
              <a:t>遗传表示与初始化：</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遗传算法为第 </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t</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代</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维护一个染色体或个体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vk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(t),k=1,2,...,</a:t>
            </a:r>
            <a:r>
              <a:rPr lang="en-US" altLang="zh-CN" sz="2000" b="0" i="0" kern="1200" dirty="0" err="1" smtClean="0">
                <a:solidFill>
                  <a:schemeClr val="tx1"/>
                </a:solidFill>
                <a:effectLst/>
                <a:latin typeface="Calibri" panose="020F0502020204030204" pitchFamily="34" charset="0"/>
                <a:ea typeface="+mj-ea"/>
                <a:cs typeface="Arial" panose="020B0604020202020204" pitchFamily="34" charset="0"/>
              </a:rPr>
              <a:t>popSize</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种群</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P(t</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smtClean="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每个染色体代表手头问题的一个潜在解。</a:t>
            </a:r>
          </a:p>
        </p:txBody>
      </p:sp>
      <p:sp>
        <p:nvSpPr>
          <p:cNvPr id="4" name="Slide Number Placeholder 3">
            <a:extLst>
              <a:ext uri="{FF2B5EF4-FFF2-40B4-BE49-F238E27FC236}">
                <a16:creationId xmlns="" xmlns:a16="http://schemas.microsoft.com/office/drawing/2014/main" id="{894E1394-BC19-4793-B795-E27B5D76D68B}"/>
              </a:ext>
            </a:extLst>
          </p:cNvPr>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Tree>
    <p:extLst>
      <p:ext uri="{BB962C8B-B14F-4D97-AF65-F5344CB8AC3E}">
        <p14:creationId xmlns:p14="http://schemas.microsoft.com/office/powerpoint/2010/main" val="296665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6CD1D3-74CB-446F-BE32-D1C2FDE061A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63EEC105-A5F2-4084-9784-E782C2842213}"/>
              </a:ext>
            </a:extLst>
          </p:cNvPr>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2 </a:t>
            </a:r>
            <a:r>
              <a:rPr lang="zh-CN" altLang="en-US" sz="2000" b="1" kern="1200" dirty="0">
                <a:solidFill>
                  <a:schemeClr val="tx1"/>
                </a:solidFill>
                <a:effectLst/>
                <a:latin typeface="Calibri" panose="020F0502020204030204" pitchFamily="34" charset="0"/>
                <a:ea typeface="+mj-ea"/>
                <a:cs typeface="Arial" panose="020B0604020202020204" pitchFamily="34" charset="0"/>
              </a:rPr>
              <a:t>遗传算子：</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一些染色体通过遗传算子进行随机变换，形成新的染色体，即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后代</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选择</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，通过从</a:t>
            </a:r>
            <a:r>
              <a:rPr lang="zh-CN" altLang="en-US" sz="2000" b="0" i="1" kern="1200" dirty="0">
                <a:solidFill>
                  <a:schemeClr val="tx1"/>
                </a:solidFill>
                <a:effectLst/>
                <a:latin typeface="Calibri" panose="020F0502020204030204" pitchFamily="34" charset="0"/>
                <a:ea typeface="+mj-ea"/>
                <a:cs typeface="Arial" panose="020B0604020202020204" pitchFamily="34" charset="0"/>
              </a:rPr>
              <a:t>父代</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种群和</a:t>
            </a:r>
            <a:r>
              <a:rPr lang="zh-CN" altLang="en-US" sz="2000" b="0" i="1" kern="1200" dirty="0">
                <a:solidFill>
                  <a:schemeClr val="tx1"/>
                </a:solidFill>
                <a:effectLst/>
                <a:latin typeface="Calibri" panose="020F0502020204030204" pitchFamily="34" charset="0"/>
                <a:ea typeface="+mj-ea"/>
                <a:cs typeface="Arial" panose="020B0604020202020204" pitchFamily="34" charset="0"/>
              </a:rPr>
              <a:t>后代</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种群中选择适应度更高的染色体来形成新的种群。</a:t>
            </a:r>
          </a:p>
        </p:txBody>
      </p:sp>
      <p:sp>
        <p:nvSpPr>
          <p:cNvPr id="4" name="Slide Number Placeholder 3">
            <a:extLst>
              <a:ext uri="{FF2B5EF4-FFF2-40B4-BE49-F238E27FC236}">
                <a16:creationId xmlns="" xmlns:a16="http://schemas.microsoft.com/office/drawing/2014/main" id="{6CFD93D4-EA41-4255-B37D-0792A8807339}"/>
              </a:ext>
            </a:extLst>
          </p:cNvPr>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spTree>
    <p:extLst>
      <p:ext uri="{BB962C8B-B14F-4D97-AF65-F5344CB8AC3E}">
        <p14:creationId xmlns:p14="http://schemas.microsoft.com/office/powerpoint/2010/main" val="75445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CE1B53-1E27-4F3F-8F85-066F9CA681D6}"/>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BC32852-F56B-43E8-A21E-7C54D74FEDE5}"/>
              </a:ext>
            </a:extLst>
          </p:cNvPr>
          <p:cNvSpPr>
            <a:spLocks noGrp="1"/>
          </p:cNvSpPr>
          <p:nvPr>
            <p:ph idx="1"/>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有两种变换：</a:t>
            </a:r>
          </a:p>
          <a:p>
            <a:pPr lvl="1"/>
            <a:r>
              <a:rPr lang="zh-CN" altLang="en-US" b="1" i="0" dirty="0">
                <a:effectLst/>
              </a:rPr>
              <a:t>交叉</a:t>
            </a:r>
            <a:r>
              <a:rPr lang="zh-CN" altLang="en-US" b="0" i="0" dirty="0">
                <a:effectLst/>
              </a:rPr>
              <a:t>，通过组合两个染色体的部分来创建新的染色体。</a:t>
            </a:r>
          </a:p>
          <a:p>
            <a:pPr lvl="1"/>
            <a:r>
              <a:rPr lang="zh-CN" altLang="en-US" b="1" i="0" dirty="0">
                <a:effectLst/>
              </a:rPr>
              <a:t>突变</a:t>
            </a:r>
            <a:r>
              <a:rPr lang="zh-CN" altLang="en-US" b="0" i="0" dirty="0">
                <a:effectLst/>
              </a:rPr>
              <a:t>，通过改变单个染色体来创建新的染色体。</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新的染色体，称为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后代</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C(t)</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随后被评估。</a:t>
            </a:r>
          </a:p>
        </p:txBody>
      </p:sp>
      <p:sp>
        <p:nvSpPr>
          <p:cNvPr id="4" name="Slide Number Placeholder 3">
            <a:extLst>
              <a:ext uri="{FF2B5EF4-FFF2-40B4-BE49-F238E27FC236}">
                <a16:creationId xmlns="" xmlns:a16="http://schemas.microsoft.com/office/drawing/2014/main" id="{D7CCAC1D-5F22-48B5-957A-D907EA94BD5C}"/>
              </a:ext>
            </a:extLst>
          </p:cNvPr>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356493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a:latin typeface="+mn-lt"/>
                <a:ea typeface="+mn-ea"/>
                <a:cs typeface="+mn-ea"/>
                <a:sym typeface="+mn-lt"/>
              </a:rPr>
              <a:t>课程目录</a:t>
            </a:r>
            <a:endParaRPr lang="en-GB" dirty="0">
              <a:latin typeface="+mn-lt"/>
              <a:ea typeface="+mn-ea"/>
              <a:cs typeface="+mn-ea"/>
              <a:sym typeface="+mn-lt"/>
            </a:endParaRPr>
          </a:p>
        </p:txBody>
      </p:sp>
      <p:sp>
        <p:nvSpPr>
          <p:cNvPr id="9" name="矩形 8"/>
          <p:cNvSpPr/>
          <p:nvPr/>
        </p:nvSpPr>
        <p:spPr>
          <a:xfrm>
            <a:off x="918058" y="1125470"/>
            <a:ext cx="4572000" cy="1754326"/>
          </a:xfrm>
          <a:prstGeom prst="rect">
            <a:avLst/>
          </a:prstGeom>
        </p:spPr>
        <p:txBody>
          <a:bodyPr>
            <a:spAutoFit/>
          </a:bodyPr>
          <a:lstStyle/>
          <a:p>
            <a:pPr>
              <a:buFont typeface="+mj-lt"/>
              <a:buAutoNum type="arabicPeriod"/>
            </a:pPr>
            <a:r>
              <a:rPr lang="zh-CN" altLang="en-US" dirty="0">
                <a:solidFill>
                  <a:srgbClr val="0F1115"/>
                </a:solidFill>
                <a:latin typeface="quote-cjk-patch"/>
              </a:rPr>
              <a:t>导论</a:t>
            </a:r>
          </a:p>
          <a:p>
            <a:pPr>
              <a:buFont typeface="+mj-lt"/>
              <a:buAutoNum type="arabicPeriod"/>
            </a:pPr>
            <a:r>
              <a:rPr lang="zh-CN" altLang="en-US" b="1" dirty="0">
                <a:solidFill>
                  <a:srgbClr val="0F1115"/>
                </a:solidFill>
                <a:latin typeface="quote-cjk-patch"/>
              </a:rPr>
              <a:t>进化计算</a:t>
            </a:r>
          </a:p>
          <a:p>
            <a:pPr>
              <a:buFont typeface="+mj-lt"/>
              <a:buAutoNum type="arabicPeriod"/>
            </a:pPr>
            <a:r>
              <a:rPr lang="zh-CN" altLang="en-US" dirty="0">
                <a:solidFill>
                  <a:srgbClr val="0F1115"/>
                </a:solidFill>
                <a:latin typeface="quote-cjk-patch"/>
              </a:rPr>
              <a:t>人工神经网络</a:t>
            </a:r>
          </a:p>
          <a:p>
            <a:pPr>
              <a:buFont typeface="+mj-lt"/>
              <a:buAutoNum type="arabicPeriod"/>
            </a:pPr>
            <a:r>
              <a:rPr lang="zh-CN" altLang="en-US" dirty="0">
                <a:solidFill>
                  <a:srgbClr val="0F1115"/>
                </a:solidFill>
                <a:latin typeface="quote-cjk-patch"/>
              </a:rPr>
              <a:t>模糊逻辑与模糊系统</a:t>
            </a:r>
          </a:p>
          <a:p>
            <a:pPr>
              <a:buFont typeface="+mj-lt"/>
              <a:buAutoNum type="arabicPeriod"/>
            </a:pPr>
            <a:r>
              <a:rPr lang="zh-CN" altLang="en-US" dirty="0">
                <a:solidFill>
                  <a:srgbClr val="0F1115"/>
                </a:solidFill>
                <a:latin typeface="quote-cjk-patch"/>
              </a:rPr>
              <a:t>更多</a:t>
            </a:r>
            <a:r>
              <a:rPr lang="en-US" altLang="zh-CN" dirty="0">
                <a:solidFill>
                  <a:srgbClr val="0F1115"/>
                </a:solidFill>
                <a:latin typeface="quote-cjk-patch"/>
              </a:rPr>
              <a:t>AI</a:t>
            </a:r>
            <a:r>
              <a:rPr lang="zh-CN" altLang="en-US" dirty="0">
                <a:solidFill>
                  <a:srgbClr val="0F1115"/>
                </a:solidFill>
                <a:latin typeface="quote-cjk-patch"/>
              </a:rPr>
              <a:t>子集</a:t>
            </a:r>
          </a:p>
          <a:p>
            <a:pPr>
              <a:buFont typeface="+mj-lt"/>
              <a:buAutoNum type="arabicPeriod"/>
            </a:pPr>
            <a:r>
              <a:rPr lang="en-US" altLang="zh-CN" dirty="0">
                <a:solidFill>
                  <a:srgbClr val="0F1115"/>
                </a:solidFill>
                <a:latin typeface="quote-cjk-patch"/>
              </a:rPr>
              <a:t>AI</a:t>
            </a:r>
            <a:r>
              <a:rPr lang="zh-CN" altLang="en-US" dirty="0">
                <a:solidFill>
                  <a:srgbClr val="0F1115"/>
                </a:solidFill>
                <a:latin typeface="quote-cjk-patch"/>
              </a:rPr>
              <a:t>与工业</a:t>
            </a:r>
            <a:r>
              <a:rPr lang="en-US" altLang="zh-CN" dirty="0" smtClean="0">
                <a:solidFill>
                  <a:srgbClr val="0F1115"/>
                </a:solidFill>
                <a:latin typeface="quote-cjk-patch"/>
              </a:rPr>
              <a:t>4.0</a:t>
            </a:r>
            <a:endParaRPr lang="en-US" altLang="zh-CN" dirty="0">
              <a:solidFill>
                <a:srgbClr val="0F1115"/>
              </a:solidFill>
              <a:latin typeface="quote-cjk-patch"/>
            </a:endParaRPr>
          </a:p>
        </p:txBody>
      </p:sp>
      <p:pic>
        <p:nvPicPr>
          <p:cNvPr id="10" name="图片 9"/>
          <p:cNvPicPr>
            <a:picLocks noChangeAspect="1"/>
          </p:cNvPicPr>
          <p:nvPr/>
        </p:nvPicPr>
        <p:blipFill>
          <a:blip r:embed="rId2"/>
          <a:stretch>
            <a:fillRect/>
          </a:stretch>
        </p:blipFill>
        <p:spPr>
          <a:xfrm>
            <a:off x="5861550" y="1053389"/>
            <a:ext cx="2740854" cy="31825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5EDE55-F6A2-4F85-A942-0E4D58D3B55D}"/>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9E214AE-5CC6-4EA9-89C0-A7DB5AF93D0D}"/>
              </a:ext>
            </a:extLst>
          </p:cNvPr>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3 </a:t>
            </a:r>
            <a:r>
              <a:rPr lang="zh-CN" altLang="en-US" sz="2000" b="1" kern="1200" dirty="0">
                <a:solidFill>
                  <a:schemeClr val="tx1"/>
                </a:solidFill>
                <a:effectLst/>
                <a:latin typeface="Calibri" panose="020F0502020204030204" pitchFamily="34" charset="0"/>
                <a:ea typeface="+mj-ea"/>
                <a:cs typeface="Arial" panose="020B0604020202020204" pitchFamily="34" charset="0"/>
              </a:rPr>
              <a:t>评估：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评估每个染色体以给出其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适应度</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eval</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Vk</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的度量。</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4 </a:t>
            </a:r>
            <a:r>
              <a:rPr lang="zh-CN" altLang="en-US" sz="2000" b="1" kern="1200" dirty="0">
                <a:solidFill>
                  <a:schemeClr val="tx1"/>
                </a:solidFill>
                <a:effectLst/>
                <a:latin typeface="Calibri" panose="020F0502020204030204" pitchFamily="34" charset="0"/>
                <a:ea typeface="+mj-ea"/>
                <a:cs typeface="Arial" panose="020B0604020202020204" pitchFamily="34" charset="0"/>
              </a:rPr>
              <a:t>终止条件：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遗传算法的终止条件对于确定遗传算法运行何时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结束</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非常重要。</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遗传算法进展非常快，每几次迭代就会出现更好的解，但这在后期往往会饱和，此时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改进非常小</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p:txBody>
      </p:sp>
      <p:sp>
        <p:nvSpPr>
          <p:cNvPr id="4" name="Slide Number Placeholder 3">
            <a:extLst>
              <a:ext uri="{FF2B5EF4-FFF2-40B4-BE49-F238E27FC236}">
                <a16:creationId xmlns="" xmlns:a16="http://schemas.microsoft.com/office/drawing/2014/main" id="{39AFFD3B-EAB5-4351-B835-582B97BE31ED}"/>
              </a:ext>
            </a:extLst>
          </p:cNvPr>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spTree>
    <p:extLst>
      <p:ext uri="{BB962C8B-B14F-4D97-AF65-F5344CB8AC3E}">
        <p14:creationId xmlns:p14="http://schemas.microsoft.com/office/powerpoint/2010/main" val="46557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41328A-28FB-4DB0-ABC7-760FA3AF37C4}"/>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基本步骤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251133B-131C-4022-AAA6-2E5CC2CBD889}"/>
              </a:ext>
            </a:extLst>
          </p:cNvPr>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5 </a:t>
            </a:r>
            <a:r>
              <a:rPr lang="zh-CN" altLang="en-US" sz="2000" b="1" kern="1200" dirty="0">
                <a:solidFill>
                  <a:schemeClr val="tx1"/>
                </a:solidFill>
                <a:effectLst/>
                <a:latin typeface="Calibri" panose="020F0502020204030204" pitchFamily="34" charset="0"/>
                <a:ea typeface="+mj-ea"/>
                <a:cs typeface="Arial" panose="020B0604020202020204" pitchFamily="34" charset="0"/>
              </a:rPr>
              <a:t>最佳解：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经过几代之后，算法收敛到最佳染色体，希望它代表了问题的最优或次优解。</a:t>
            </a:r>
          </a:p>
        </p:txBody>
      </p:sp>
      <p:sp>
        <p:nvSpPr>
          <p:cNvPr id="4" name="Slide Number Placeholder 3">
            <a:extLst>
              <a:ext uri="{FF2B5EF4-FFF2-40B4-BE49-F238E27FC236}">
                <a16:creationId xmlns="" xmlns:a16="http://schemas.microsoft.com/office/drawing/2014/main" id="{4D2FD7CE-F343-4104-A027-E85DAE68F74D}"/>
              </a:ext>
            </a:extLst>
          </p:cNvPr>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spTree>
    <p:extLst>
      <p:ext uri="{BB962C8B-B14F-4D97-AF65-F5344CB8AC3E}">
        <p14:creationId xmlns:p14="http://schemas.microsoft.com/office/powerpoint/2010/main" val="105331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B56A3-639A-4C21-916D-C1121E5ADF74}"/>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结果与分析</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基于工程应用的目标设计</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开始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变量</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适应度函数设计</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选择</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突变</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交叉</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10001010101000101...1101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01010000010110100...0101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00101000101101010...1110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01000101000010101...1000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种群</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种群</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10001010111000101...1101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01011000100110100...0101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00101000011101010...1100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01000101010010001...1000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适应度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成本评估</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否</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是</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种群</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(10.4554)(74545.4)...(5.4345)</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(11.0230)(75690.3)...(5.2344)</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(9.99234)(74545.9)...(5.2322)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(10.4544)(74544.3)…(5.123)</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种群</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10001010101010100...0101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01010000010100101...1101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01000101000101010...1110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00101000101010101...1000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初始解</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最大值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F(xi) = { f1(xi) , f2(xi) , … , </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fk</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(xi)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约束条件</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gj</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(xi) ≤ 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i</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 1,2,…,m</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j = 1,2,…,n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20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30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40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50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60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70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80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90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100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0.6</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0.8</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1.2</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1.4</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1.6</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1.8</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x 10</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4</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SGALAB : 13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城市旅行商问题飞行成本</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代数</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飞行成本</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最小成本</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最大成本</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平均成本</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停止</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解码</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遗传算法基本工作流程</a:t>
            </a:r>
          </a:p>
          <a:p>
            <a:endParaRPr lang="en-US" dirty="0"/>
          </a:p>
        </p:txBody>
      </p:sp>
      <p:sp>
        <p:nvSpPr>
          <p:cNvPr id="3" name="Content Placeholder 2">
            <a:extLst>
              <a:ext uri="{FF2B5EF4-FFF2-40B4-BE49-F238E27FC236}">
                <a16:creationId xmlns="" xmlns:a16="http://schemas.microsoft.com/office/drawing/2014/main" id="{4003A943-4F5B-41D5-BB17-C7CD6ED157FE}"/>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0A62BA75-6350-4701-8C99-945AE266B618}"/>
              </a:ext>
            </a:extLst>
          </p:cNvPr>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pic>
        <p:nvPicPr>
          <p:cNvPr id="6" name="Picture 5">
            <a:extLst>
              <a:ext uri="{FF2B5EF4-FFF2-40B4-BE49-F238E27FC236}">
                <a16:creationId xmlns="" xmlns:a16="http://schemas.microsoft.com/office/drawing/2014/main" id="{006782D6-A5CD-4C2F-88D1-90F05C78C09B}"/>
              </a:ext>
            </a:extLst>
          </p:cNvPr>
          <p:cNvPicPr>
            <a:picLocks noChangeAspect="1"/>
          </p:cNvPicPr>
          <p:nvPr/>
        </p:nvPicPr>
        <p:blipFill>
          <a:blip r:embed="rId2"/>
          <a:stretch>
            <a:fillRect/>
          </a:stretch>
        </p:blipFill>
        <p:spPr>
          <a:xfrm>
            <a:off x="22712" y="0"/>
            <a:ext cx="9098576" cy="5143500"/>
          </a:xfrm>
          <a:prstGeom prst="rect">
            <a:avLst/>
          </a:prstGeom>
        </p:spPr>
      </p:pic>
    </p:spTree>
    <p:extLst>
      <p:ext uri="{BB962C8B-B14F-4D97-AF65-F5344CB8AC3E}">
        <p14:creationId xmlns:p14="http://schemas.microsoft.com/office/powerpoint/2010/main" val="37660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51002C-3469-4E96-8C9A-38C14E54791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遗传算法基本工作流程（伪代码）</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BDEF0F76-47BA-4912-8F09-13E10D2C6654}"/>
              </a:ext>
            </a:extLst>
          </p:cNvPr>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pic>
        <p:nvPicPr>
          <p:cNvPr id="6" name="Picture 5">
            <a:extLst>
              <a:ext uri="{FF2B5EF4-FFF2-40B4-BE49-F238E27FC236}">
                <a16:creationId xmlns="" xmlns:a16="http://schemas.microsoft.com/office/drawing/2014/main" id="{B5E98689-BA34-41A0-9423-4058867D2E85}"/>
              </a:ext>
            </a:extLst>
          </p:cNvPr>
          <p:cNvPicPr>
            <a:picLocks noChangeAspect="1"/>
          </p:cNvPicPr>
          <p:nvPr/>
        </p:nvPicPr>
        <p:blipFill>
          <a:blip r:embed="rId2"/>
          <a:stretch>
            <a:fillRect/>
          </a:stretch>
        </p:blipFill>
        <p:spPr>
          <a:xfrm>
            <a:off x="1282372" y="651933"/>
            <a:ext cx="5591955" cy="4353533"/>
          </a:xfrm>
          <a:prstGeom prst="rect">
            <a:avLst/>
          </a:prstGeom>
        </p:spPr>
      </p:pic>
    </p:spTree>
    <p:extLst>
      <p:ext uri="{BB962C8B-B14F-4D97-AF65-F5344CB8AC3E}">
        <p14:creationId xmlns:p14="http://schemas.microsoft.com/office/powerpoint/2010/main" val="260663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B1C613-48E2-4B5F-A872-AA8FCE3FA40E}"/>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通过人工进化进行计算机自动化设计</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23EE905-68A2-445D-8882-166C087A9AD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40E762D9-59DF-4F0E-8F4E-4886BA2D7B86}"/>
              </a:ext>
            </a:extLst>
          </p:cNvPr>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pic>
        <p:nvPicPr>
          <p:cNvPr id="6" name="Picture 5">
            <a:extLst>
              <a:ext uri="{FF2B5EF4-FFF2-40B4-BE49-F238E27FC236}">
                <a16:creationId xmlns="" xmlns:a16="http://schemas.microsoft.com/office/drawing/2014/main" id="{B1E45DCB-5159-4D7C-A09D-D5B6AA4B7839}"/>
              </a:ext>
            </a:extLst>
          </p:cNvPr>
          <p:cNvPicPr>
            <a:picLocks noChangeAspect="1"/>
          </p:cNvPicPr>
          <p:nvPr/>
        </p:nvPicPr>
        <p:blipFill>
          <a:blip r:embed="rId2"/>
          <a:stretch>
            <a:fillRect/>
          </a:stretch>
        </p:blipFill>
        <p:spPr>
          <a:xfrm>
            <a:off x="770994" y="9167"/>
            <a:ext cx="7602011" cy="5125165"/>
          </a:xfrm>
          <a:prstGeom prst="rect">
            <a:avLst/>
          </a:prstGeom>
        </p:spPr>
      </p:pic>
    </p:spTree>
    <p:extLst>
      <p:ext uri="{BB962C8B-B14F-4D97-AF65-F5344CB8AC3E}">
        <p14:creationId xmlns:p14="http://schemas.microsoft.com/office/powerpoint/2010/main" val="304745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770C19-8F18-42D2-B710-9747C7C8B0E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主要优势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(1/3)</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A72BCF2-E688-4C9F-9D72-E67149187F4C}"/>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遗传算法对优化问题没有太多的数学要求。</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由于其进化性质，遗传算法将搜索解，而不关心问题的具体内部机制。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遗传算法可以处理任何类型的适应度（目标）函数和任何类型的约束，即定义在离散、连续或混合搜索空间上的线性或非线性约束。</a:t>
            </a:r>
          </a:p>
        </p:txBody>
      </p:sp>
      <p:sp>
        <p:nvSpPr>
          <p:cNvPr id="4" name="Slide Number Placeholder 3">
            <a:extLst>
              <a:ext uri="{FF2B5EF4-FFF2-40B4-BE49-F238E27FC236}">
                <a16:creationId xmlns="" xmlns:a16="http://schemas.microsoft.com/office/drawing/2014/main" id="{BB3D9568-4EE2-4BCD-925A-6EF335C400A9}"/>
              </a:ext>
            </a:extLst>
          </p:cNvPr>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spTree>
    <p:extLst>
      <p:ext uri="{BB962C8B-B14F-4D97-AF65-F5344CB8AC3E}">
        <p14:creationId xmlns:p14="http://schemas.microsoft.com/office/powerpoint/2010/main" val="83892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39F6A5-0E63-4AB9-92EC-618278BDD14F}"/>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主要优势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(2/3)</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F4EE252-161E-4CB5-953C-720A9359BD26}"/>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进化算子的遍历性使得遗传算法在执行全局搜索（概率上）时非常有效。</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传统方法通过收敛的逐步过程执行局部搜索，该过程比较附近点的值并移动到相对最优点。</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只有当问题具有某些凸性特性，基本上保证任何局部最优都是全局最优时，才能找到全局最优。</a:t>
            </a:r>
          </a:p>
        </p:txBody>
      </p:sp>
      <p:sp>
        <p:nvSpPr>
          <p:cNvPr id="4" name="Slide Number Placeholder 3">
            <a:extLst>
              <a:ext uri="{FF2B5EF4-FFF2-40B4-BE49-F238E27FC236}">
                <a16:creationId xmlns="" xmlns:a16="http://schemas.microsoft.com/office/drawing/2014/main" id="{A7D36337-DED4-4F1A-91B8-33B024BBF0C6}"/>
              </a:ext>
            </a:extLst>
          </p:cNvPr>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spTree>
    <p:extLst>
      <p:ext uri="{BB962C8B-B14F-4D97-AF65-F5344CB8AC3E}">
        <p14:creationId xmlns:p14="http://schemas.microsoft.com/office/powerpoint/2010/main" val="11590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F4ACFC-E90B-46CE-B016-EDEAE444E5AD}"/>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主要优势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(3/3)</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399ED48-DB76-4A2D-A63E-A23969CB9E98}"/>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遗传算法为我们提供了与领域相关启发式方法混合的巨大灵活性，以针对特定问题进行高效实现。</a:t>
            </a:r>
          </a:p>
        </p:txBody>
      </p:sp>
      <p:sp>
        <p:nvSpPr>
          <p:cNvPr id="4" name="Slide Number Placeholder 3">
            <a:extLst>
              <a:ext uri="{FF2B5EF4-FFF2-40B4-BE49-F238E27FC236}">
                <a16:creationId xmlns="" xmlns:a16="http://schemas.microsoft.com/office/drawing/2014/main" id="{AC841D0C-E6CE-48AB-A627-B59A8CEE37C2}"/>
              </a:ext>
            </a:extLst>
          </p:cNvPr>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spTree>
    <p:extLst>
      <p:ext uri="{BB962C8B-B14F-4D97-AF65-F5344CB8AC3E}">
        <p14:creationId xmlns:p14="http://schemas.microsoft.com/office/powerpoint/2010/main" val="263591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613A3-C3BA-442A-9C4C-713215268037}"/>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术语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[1-3,20]</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61FE1786-1496-460B-975B-CB5424F6CBDE}"/>
              </a:ext>
            </a:extLst>
          </p:cNvPr>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1. </a:t>
            </a:r>
            <a:r>
              <a:rPr lang="zh-CN" altLang="en-US" sz="2000" b="1" kern="1200" dirty="0">
                <a:solidFill>
                  <a:schemeClr val="tx1"/>
                </a:solidFill>
                <a:effectLst/>
                <a:latin typeface="Calibri" panose="020F0502020204030204" pitchFamily="34" charset="0"/>
                <a:ea typeface="+mj-ea"/>
                <a:cs typeface="Arial" panose="020B0604020202020204" pitchFamily="34" charset="0"/>
              </a:rPr>
              <a:t>适应度函数</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2. </a:t>
            </a:r>
            <a:r>
              <a:rPr lang="zh-CN" altLang="en-US" sz="2000" b="1" kern="1200" dirty="0">
                <a:solidFill>
                  <a:schemeClr val="tx1"/>
                </a:solidFill>
                <a:effectLst/>
                <a:latin typeface="Calibri" panose="020F0502020204030204" pitchFamily="34" charset="0"/>
                <a:ea typeface="+mj-ea"/>
                <a:cs typeface="Arial" panose="020B0604020202020204" pitchFamily="34" charset="0"/>
              </a:rPr>
              <a:t>适应度值和最佳适应度值</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3. </a:t>
            </a:r>
            <a:r>
              <a:rPr lang="zh-CN" altLang="en-US" sz="2000" b="1" kern="1200" dirty="0">
                <a:solidFill>
                  <a:schemeClr val="tx1"/>
                </a:solidFill>
                <a:effectLst/>
                <a:latin typeface="Calibri" panose="020F0502020204030204" pitchFamily="34" charset="0"/>
                <a:ea typeface="+mj-ea"/>
                <a:cs typeface="Arial" panose="020B0604020202020204" pitchFamily="34" charset="0"/>
              </a:rPr>
              <a:t>个体</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4. </a:t>
            </a:r>
            <a:r>
              <a:rPr lang="zh-CN" altLang="en-US" sz="2000" b="1" kern="1200" dirty="0">
                <a:solidFill>
                  <a:schemeClr val="tx1"/>
                </a:solidFill>
                <a:effectLst/>
                <a:latin typeface="Calibri" panose="020F0502020204030204" pitchFamily="34" charset="0"/>
                <a:ea typeface="+mj-ea"/>
                <a:cs typeface="Arial" panose="020B0604020202020204" pitchFamily="34" charset="0"/>
              </a:rPr>
              <a:t>种群</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5. </a:t>
            </a:r>
            <a:r>
              <a:rPr lang="zh-CN" altLang="en-US" sz="2000" b="1" kern="1200" dirty="0">
                <a:solidFill>
                  <a:schemeClr val="tx1"/>
                </a:solidFill>
                <a:effectLst/>
                <a:latin typeface="Calibri" panose="020F0502020204030204" pitchFamily="34" charset="0"/>
                <a:ea typeface="+mj-ea"/>
                <a:cs typeface="Arial" panose="020B0604020202020204" pitchFamily="34" charset="0"/>
              </a:rPr>
              <a:t>染色体，基因，等位基因</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6. </a:t>
            </a:r>
            <a:r>
              <a:rPr lang="zh-CN" altLang="en-US" sz="2000" b="1" kern="1200" dirty="0">
                <a:solidFill>
                  <a:schemeClr val="tx1"/>
                </a:solidFill>
                <a:effectLst/>
                <a:latin typeface="Calibri" panose="020F0502020204030204" pitchFamily="34" charset="0"/>
                <a:ea typeface="+mj-ea"/>
                <a:cs typeface="Arial" panose="020B0604020202020204" pitchFamily="34" charset="0"/>
              </a:rPr>
              <a:t>代</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7. </a:t>
            </a:r>
            <a:r>
              <a:rPr lang="zh-CN" altLang="en-US" sz="2000" b="1" kern="1200" dirty="0">
                <a:solidFill>
                  <a:schemeClr val="tx1"/>
                </a:solidFill>
                <a:effectLst/>
                <a:latin typeface="Calibri" panose="020F0502020204030204" pitchFamily="34" charset="0"/>
                <a:ea typeface="+mj-ea"/>
                <a:cs typeface="Arial" panose="020B0604020202020204" pitchFamily="34" charset="0"/>
              </a:rPr>
              <a:t>父代与子代</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8. </a:t>
            </a:r>
            <a:r>
              <a:rPr lang="zh-CN" altLang="en-US" sz="2000" b="1" kern="1200" dirty="0">
                <a:solidFill>
                  <a:schemeClr val="tx1"/>
                </a:solidFill>
                <a:effectLst/>
                <a:latin typeface="Calibri" panose="020F0502020204030204" pitchFamily="34" charset="0"/>
                <a:ea typeface="+mj-ea"/>
                <a:cs typeface="Arial" panose="020B0604020202020204" pitchFamily="34" charset="0"/>
              </a:rPr>
              <a:t>多样性</a:t>
            </a:r>
          </a:p>
          <a:p>
            <a:endParaRPr lang="en-US" dirty="0"/>
          </a:p>
        </p:txBody>
      </p:sp>
      <p:sp>
        <p:nvSpPr>
          <p:cNvPr id="4" name="Slide Number Placeholder 3">
            <a:extLst>
              <a:ext uri="{FF2B5EF4-FFF2-40B4-BE49-F238E27FC236}">
                <a16:creationId xmlns="" xmlns:a16="http://schemas.microsoft.com/office/drawing/2014/main" id="{E1295841-C403-4299-88FA-C40B2D4FD128}"/>
              </a:ext>
            </a:extLst>
          </p:cNvPr>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spTree>
    <p:extLst>
      <p:ext uri="{BB962C8B-B14F-4D97-AF65-F5344CB8AC3E}">
        <p14:creationId xmlns:p14="http://schemas.microsoft.com/office/powerpoint/2010/main" val="37598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5C73F7-2FF1-4B6B-9A3F-39FAF6883C56}"/>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术语</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486F130-BECA-4785-87BF-D3E4214013D2}"/>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遗传表示</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遗传算子</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表现型与基因型</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解码与编码</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终止条件</a:t>
            </a:r>
          </a:p>
          <a:p>
            <a:endParaRPr lang="en-US" dirty="0"/>
          </a:p>
        </p:txBody>
      </p:sp>
      <p:sp>
        <p:nvSpPr>
          <p:cNvPr id="4" name="Slide Number Placeholder 3">
            <a:extLst>
              <a:ext uri="{FF2B5EF4-FFF2-40B4-BE49-F238E27FC236}">
                <a16:creationId xmlns="" xmlns:a16="http://schemas.microsoft.com/office/drawing/2014/main" id="{E55ABA6A-1501-4D00-989C-296299C79378}"/>
              </a:ext>
            </a:extLst>
          </p:cNvPr>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spTree>
    <p:extLst>
      <p:ext uri="{BB962C8B-B14F-4D97-AF65-F5344CB8AC3E}">
        <p14:creationId xmlns:p14="http://schemas.microsoft.com/office/powerpoint/2010/main" val="28251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章节内容</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en-US" altLang="zh-CN" sz="2000" b="1" kern="1200" dirty="0">
                <a:solidFill>
                  <a:schemeClr val="tx1"/>
                </a:solidFill>
                <a:effectLst/>
                <a:latin typeface="Calibri" panose="020F0502020204030204" pitchFamily="34" charset="0"/>
                <a:ea typeface="+mj-ea"/>
                <a:cs typeface="Arial" panose="020B0604020202020204" pitchFamily="34" charset="0"/>
              </a:rPr>
              <a:t>1. </a:t>
            </a:r>
            <a:r>
              <a:rPr lang="zh-CN" altLang="en-US" sz="2000" b="1" kern="1200" dirty="0">
                <a:solidFill>
                  <a:schemeClr val="tx1"/>
                </a:solidFill>
                <a:effectLst/>
                <a:latin typeface="Calibri" panose="020F0502020204030204" pitchFamily="34" charset="0"/>
                <a:ea typeface="+mj-ea"/>
                <a:cs typeface="Arial" panose="020B0604020202020204" pitchFamily="34" charset="0"/>
              </a:rPr>
              <a:t>引言</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2. </a:t>
            </a:r>
            <a:r>
              <a:rPr lang="zh-CN" altLang="en-US" sz="2000" b="1" kern="1200" dirty="0">
                <a:solidFill>
                  <a:schemeClr val="tx1"/>
                </a:solidFill>
                <a:effectLst/>
                <a:latin typeface="Calibri" panose="020F0502020204030204" pitchFamily="34" charset="0"/>
                <a:ea typeface="+mj-ea"/>
                <a:cs typeface="Arial" panose="020B0604020202020204" pitchFamily="34" charset="0"/>
              </a:rPr>
              <a:t>遗传算法 </a:t>
            </a:r>
            <a:r>
              <a:rPr lang="en-US" altLang="zh-CN" sz="2000" b="1" kern="1200" dirty="0">
                <a:solidFill>
                  <a:schemeClr val="tx1"/>
                </a:solidFill>
                <a:effectLst/>
                <a:latin typeface="Calibri" panose="020F0502020204030204" pitchFamily="34" charset="0"/>
                <a:ea typeface="+mj-ea"/>
                <a:cs typeface="Arial" panose="020B0604020202020204" pitchFamily="34" charset="0"/>
              </a:rPr>
              <a:t>(GA)</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3. </a:t>
            </a:r>
            <a:r>
              <a:rPr lang="zh-CN" altLang="en-US" sz="2000" b="1" kern="1200" dirty="0">
                <a:solidFill>
                  <a:schemeClr val="tx1"/>
                </a:solidFill>
                <a:effectLst/>
                <a:latin typeface="Calibri" panose="020F0502020204030204" pitchFamily="34" charset="0"/>
                <a:ea typeface="+mj-ea"/>
                <a:cs typeface="Arial" panose="020B0604020202020204" pitchFamily="34" charset="0"/>
              </a:rPr>
              <a:t>遗传编程 </a:t>
            </a:r>
            <a:r>
              <a:rPr lang="en-US" altLang="zh-CN" sz="2000" b="1" kern="1200" dirty="0">
                <a:solidFill>
                  <a:schemeClr val="tx1"/>
                </a:solidFill>
                <a:effectLst/>
                <a:latin typeface="Calibri" panose="020F0502020204030204" pitchFamily="34" charset="0"/>
                <a:ea typeface="+mj-ea"/>
                <a:cs typeface="Arial" panose="020B0604020202020204" pitchFamily="34" charset="0"/>
              </a:rPr>
              <a:t>(GP)</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4. </a:t>
            </a:r>
            <a:r>
              <a:rPr lang="zh-CN" altLang="en-US" sz="2000" b="1" kern="1200" dirty="0">
                <a:solidFill>
                  <a:schemeClr val="tx1"/>
                </a:solidFill>
                <a:effectLst/>
                <a:latin typeface="Calibri" panose="020F0502020204030204" pitchFamily="34" charset="0"/>
                <a:ea typeface="+mj-ea"/>
                <a:cs typeface="Arial" panose="020B0604020202020204" pitchFamily="34" charset="0"/>
              </a:rPr>
              <a:t>进化策略 </a:t>
            </a:r>
            <a:r>
              <a:rPr lang="en-US" altLang="zh-CN" sz="2000" b="1" kern="1200" dirty="0">
                <a:solidFill>
                  <a:schemeClr val="tx1"/>
                </a:solidFill>
                <a:effectLst/>
                <a:latin typeface="Calibri" panose="020F0502020204030204" pitchFamily="34" charset="0"/>
                <a:ea typeface="+mj-ea"/>
                <a:cs typeface="Arial" panose="020B0604020202020204" pitchFamily="34" charset="0"/>
              </a:rPr>
              <a:t>(ES)</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5. </a:t>
            </a:r>
            <a:r>
              <a:rPr lang="zh-CN" altLang="en-US" sz="2000" b="1" kern="1200" dirty="0">
                <a:solidFill>
                  <a:schemeClr val="tx1"/>
                </a:solidFill>
                <a:effectLst/>
                <a:latin typeface="Calibri" panose="020F0502020204030204" pitchFamily="34" charset="0"/>
                <a:ea typeface="+mj-ea"/>
                <a:cs typeface="Arial" panose="020B0604020202020204" pitchFamily="34" charset="0"/>
              </a:rPr>
              <a:t>进化规划 </a:t>
            </a:r>
            <a:r>
              <a:rPr lang="en-US" altLang="zh-CN" sz="2000" b="1" kern="1200" dirty="0">
                <a:solidFill>
                  <a:schemeClr val="tx1"/>
                </a:solidFill>
                <a:effectLst/>
                <a:latin typeface="Calibri" panose="020F0502020204030204" pitchFamily="34" charset="0"/>
                <a:ea typeface="+mj-ea"/>
                <a:cs typeface="Arial" panose="020B0604020202020204" pitchFamily="34" charset="0"/>
              </a:rPr>
              <a:t>(EP)</a:t>
            </a:r>
          </a:p>
          <a:p>
            <a:r>
              <a:rPr lang="en-US" altLang="zh-CN" sz="2000" b="1" kern="1200" dirty="0">
                <a:solidFill>
                  <a:schemeClr val="tx1"/>
                </a:solidFill>
                <a:effectLst/>
                <a:latin typeface="Calibri" panose="020F0502020204030204" pitchFamily="34" charset="0"/>
                <a:ea typeface="+mj-ea"/>
                <a:cs typeface="Arial" panose="020B0604020202020204" pitchFamily="34" charset="0"/>
              </a:rPr>
              <a:t>6. </a:t>
            </a:r>
            <a:r>
              <a:rPr lang="zh-CN" altLang="en-US" sz="2000" b="1" kern="1200" dirty="0">
                <a:solidFill>
                  <a:schemeClr val="tx1"/>
                </a:solidFill>
                <a:effectLst/>
                <a:latin typeface="Calibri" panose="020F0502020204030204" pitchFamily="34" charset="0"/>
                <a:ea typeface="+mj-ea"/>
                <a:cs typeface="Arial" panose="020B0604020202020204" pitchFamily="34" charset="0"/>
              </a:rPr>
              <a:t>相关主题</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3</a:t>
            </a:fld>
            <a:endParaRPr lang="en-US" altLang="zh-CN"/>
          </a:p>
        </p:txBody>
      </p:sp>
    </p:spTree>
    <p:extLst>
      <p:ext uri="{BB962C8B-B14F-4D97-AF65-F5344CB8AC3E}">
        <p14:creationId xmlns:p14="http://schemas.microsoft.com/office/powerpoint/2010/main" val="188485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9DAB47-9BDD-461D-A691-EA0099014D89}"/>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适应度函数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4CA0EFD-6487-48D5-BF74-65F25B93388A}"/>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适应度函数是您想要优化的函数。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对于标准优化算法，这被称为目标函数。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遗传算法试图找到适应度函数的最大值或最小值。</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编码时，将适应度函数编写为标准的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MATLAB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函数，并将其作为函数句柄输入参数传递给主遗传算法函数。</a:t>
            </a:r>
            <a:endParaRPr lang="en-US" dirty="0"/>
          </a:p>
        </p:txBody>
      </p:sp>
      <p:sp>
        <p:nvSpPr>
          <p:cNvPr id="4" name="Slide Number Placeholder 3">
            <a:extLst>
              <a:ext uri="{FF2B5EF4-FFF2-40B4-BE49-F238E27FC236}">
                <a16:creationId xmlns="" xmlns:a16="http://schemas.microsoft.com/office/drawing/2014/main" id="{FB0DBE4E-5290-4D22-8176-CD176FDC56EC}"/>
              </a:ext>
            </a:extLst>
          </p:cNvPr>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spTree>
    <p:extLst>
      <p:ext uri="{BB962C8B-B14F-4D97-AF65-F5344CB8AC3E}">
        <p14:creationId xmlns:p14="http://schemas.microsoft.com/office/powerpoint/2010/main" val="12747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8A3FD7-2C7D-424B-986B-DF08E9F6DD6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适应度值和最佳适应度值</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67B97C3-861E-4955-A72A-29FB0E66458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个体的适应度值是该个体的适应度函数值。</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因为遗传算法工具箱软件寻找适应度函数的最大值或最小值，所以种群的最佳适应度值是种群中任何个体的最大或最小适应度值。</a:t>
            </a:r>
          </a:p>
          <a:p>
            <a:endParaRPr lang="en-US" dirty="0"/>
          </a:p>
        </p:txBody>
      </p:sp>
      <p:sp>
        <p:nvSpPr>
          <p:cNvPr id="4" name="Slide Number Placeholder 3">
            <a:extLst>
              <a:ext uri="{FF2B5EF4-FFF2-40B4-BE49-F238E27FC236}">
                <a16:creationId xmlns="" xmlns:a16="http://schemas.microsoft.com/office/drawing/2014/main" id="{5B43A95F-E60D-4758-85D6-27F7F5F0BAAB}"/>
              </a:ext>
            </a:extLst>
          </p:cNvPr>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spTree>
    <p:extLst>
      <p:ext uri="{BB962C8B-B14F-4D97-AF65-F5344CB8AC3E}">
        <p14:creationId xmlns:p14="http://schemas.microsoft.com/office/powerpoint/2010/main" val="99356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8D1FAC-1B96-43DF-BA1B-7A680669C12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个体</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589E1B4-CE9F-45AC-83DF-E3A33AB6EB9B}"/>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个体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(X)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是您可以对其应用适应度函数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f(X)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的任何点。个体的适应度函数值就是其得分。</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例如，如果适应度函数 </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f(X)</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是</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个体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X=(2,−</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3,1)</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个体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 -3, 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的适应度值（得分）是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f(2,−3,1)=</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51</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个体有时被称为基因组，个体的向量条目被称为基因。</a:t>
            </a:r>
            <a:endParaRPr lang="en-US" dirty="0"/>
          </a:p>
        </p:txBody>
      </p:sp>
      <p:sp>
        <p:nvSpPr>
          <p:cNvPr id="4" name="Slide Number Placeholder 3">
            <a:extLst>
              <a:ext uri="{FF2B5EF4-FFF2-40B4-BE49-F238E27FC236}">
                <a16:creationId xmlns="" xmlns:a16="http://schemas.microsoft.com/office/drawing/2014/main" id="{856E8C6F-2AB6-4341-AC8E-5153EE161EAF}"/>
              </a:ext>
            </a:extLst>
          </p:cNvPr>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pic>
        <p:nvPicPr>
          <p:cNvPr id="6" name="Picture 5">
            <a:extLst>
              <a:ext uri="{FF2B5EF4-FFF2-40B4-BE49-F238E27FC236}">
                <a16:creationId xmlns="" xmlns:a16="http://schemas.microsoft.com/office/drawing/2014/main" id="{83728A83-03AF-46B9-81E8-3E9D31826242}"/>
              </a:ext>
            </a:extLst>
          </p:cNvPr>
          <p:cNvPicPr>
            <a:picLocks noChangeAspect="1"/>
          </p:cNvPicPr>
          <p:nvPr/>
        </p:nvPicPr>
        <p:blipFill>
          <a:blip r:embed="rId2"/>
          <a:stretch>
            <a:fillRect/>
          </a:stretch>
        </p:blipFill>
        <p:spPr>
          <a:xfrm>
            <a:off x="1078681" y="1885601"/>
            <a:ext cx="6773220" cy="590632"/>
          </a:xfrm>
          <a:prstGeom prst="rect">
            <a:avLst/>
          </a:prstGeom>
        </p:spPr>
      </p:pic>
    </p:spTree>
    <p:extLst>
      <p:ext uri="{BB962C8B-B14F-4D97-AF65-F5344CB8AC3E}">
        <p14:creationId xmlns:p14="http://schemas.microsoft.com/office/powerpoint/2010/main" val="146974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9356FD-DCF2-45AF-B9AC-E0354E35CFA9}"/>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种群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90D3BF6-5E4F-4737-A1DF-32E334DBFD06}"/>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种群是个体的数组。</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例如，如果种群大小为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100</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，并且适应度函数中的变量数为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3</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，则您可以用一个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100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行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x 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列的矩阵来表示种群。</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同一个个体可以在种群中出现多次。</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例如，个体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(2,-3,1)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可以在数组的多行中出现。</a:t>
            </a:r>
          </a:p>
          <a:p>
            <a:endParaRPr lang="en-US" dirty="0"/>
          </a:p>
        </p:txBody>
      </p:sp>
      <p:sp>
        <p:nvSpPr>
          <p:cNvPr id="4" name="Slide Number Placeholder 3">
            <a:extLst>
              <a:ext uri="{FF2B5EF4-FFF2-40B4-BE49-F238E27FC236}">
                <a16:creationId xmlns="" xmlns:a16="http://schemas.microsoft.com/office/drawing/2014/main" id="{32306AB0-B60C-4C05-8BAC-C2FC73CD3CD5}"/>
              </a:ext>
            </a:extLst>
          </p:cNvPr>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spTree>
    <p:extLst>
      <p:ext uri="{BB962C8B-B14F-4D97-AF65-F5344CB8AC3E}">
        <p14:creationId xmlns:p14="http://schemas.microsoft.com/office/powerpoint/2010/main" val="104308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CC39FF-E450-4631-AE5B-5907B6F58E93}"/>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x(1) x(2) x(n)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编码长度</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(n)</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种群</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10001010101000101...1101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01010000010110100...0101</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00101000101101010...1110</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01000101000010101...1000</a:t>
            </a:r>
          </a:p>
          <a:p>
            <a:endParaRPr lang="en-US" dirty="0"/>
          </a:p>
        </p:txBody>
      </p:sp>
      <p:sp>
        <p:nvSpPr>
          <p:cNvPr id="3" name="Content Placeholder 2">
            <a:extLst>
              <a:ext uri="{FF2B5EF4-FFF2-40B4-BE49-F238E27FC236}">
                <a16:creationId xmlns="" xmlns:a16="http://schemas.microsoft.com/office/drawing/2014/main" id="{76BF154D-BB93-4192-8773-BBB839C0FB97}"/>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AF6F4FFF-C2B0-455F-8C38-9765C920103C}"/>
              </a:ext>
            </a:extLst>
          </p:cNvPr>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pic>
        <p:nvPicPr>
          <p:cNvPr id="6" name="Picture 5">
            <a:extLst>
              <a:ext uri="{FF2B5EF4-FFF2-40B4-BE49-F238E27FC236}">
                <a16:creationId xmlns="" xmlns:a16="http://schemas.microsoft.com/office/drawing/2014/main" id="{10133F35-1AF7-4DA1-9A26-533FAA21CCB3}"/>
              </a:ext>
            </a:extLst>
          </p:cNvPr>
          <p:cNvPicPr>
            <a:picLocks noChangeAspect="1"/>
          </p:cNvPicPr>
          <p:nvPr/>
        </p:nvPicPr>
        <p:blipFill>
          <a:blip r:embed="rId2"/>
          <a:stretch>
            <a:fillRect/>
          </a:stretch>
        </p:blipFill>
        <p:spPr>
          <a:xfrm>
            <a:off x="18414" y="13930"/>
            <a:ext cx="9107171" cy="5115639"/>
          </a:xfrm>
          <a:prstGeom prst="rect">
            <a:avLst/>
          </a:prstGeom>
        </p:spPr>
      </p:pic>
    </p:spTree>
    <p:extLst>
      <p:ext uri="{BB962C8B-B14F-4D97-AF65-F5344CB8AC3E}">
        <p14:creationId xmlns:p14="http://schemas.microsoft.com/office/powerpoint/2010/main" val="7407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B5A54B-7349-439D-86C9-A821263DD75D}"/>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染色体，基因，等位基因</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AD23EE0-1EED-450A-BBBC-575195AEC266}"/>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染色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染色体是给定问题的一个解。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基因是染色体的一个元素位置。</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等位基因</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它是特定染色体上基因所取的值。</a:t>
            </a:r>
          </a:p>
          <a:p>
            <a:endParaRPr lang="en-US" dirty="0"/>
          </a:p>
        </p:txBody>
      </p:sp>
      <p:sp>
        <p:nvSpPr>
          <p:cNvPr id="4" name="Slide Number Placeholder 3">
            <a:extLst>
              <a:ext uri="{FF2B5EF4-FFF2-40B4-BE49-F238E27FC236}">
                <a16:creationId xmlns="" xmlns:a16="http://schemas.microsoft.com/office/drawing/2014/main" id="{2D2FBB20-0ABC-4CDA-812D-15FF915908D3}"/>
              </a:ext>
            </a:extLst>
          </p:cNvPr>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spTree>
    <p:extLst>
      <p:ext uri="{BB962C8B-B14F-4D97-AF65-F5344CB8AC3E}">
        <p14:creationId xmlns:p14="http://schemas.microsoft.com/office/powerpoint/2010/main" val="27885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847FEC-9588-4DA5-BD90-4CE61AB3F62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CABE97C0-7F40-445E-A2D6-7C778D756FDB}"/>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FC2F9608-AC89-4A8E-B9E8-FA191A798F99}"/>
              </a:ext>
            </a:extLst>
          </p:cNvPr>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pic>
        <p:nvPicPr>
          <p:cNvPr id="6" name="Picture 5">
            <a:extLst>
              <a:ext uri="{FF2B5EF4-FFF2-40B4-BE49-F238E27FC236}">
                <a16:creationId xmlns="" xmlns:a16="http://schemas.microsoft.com/office/drawing/2014/main" id="{C80CD0FE-A068-4288-82DF-B09E0328A3CF}"/>
              </a:ext>
            </a:extLst>
          </p:cNvPr>
          <p:cNvPicPr>
            <a:picLocks noChangeAspect="1"/>
          </p:cNvPicPr>
          <p:nvPr/>
        </p:nvPicPr>
        <p:blipFill>
          <a:blip r:embed="rId2"/>
          <a:stretch>
            <a:fillRect/>
          </a:stretch>
        </p:blipFill>
        <p:spPr>
          <a:xfrm>
            <a:off x="27941" y="518826"/>
            <a:ext cx="9088118" cy="4105848"/>
          </a:xfrm>
          <a:prstGeom prst="rect">
            <a:avLst/>
          </a:prstGeom>
        </p:spPr>
      </p:pic>
    </p:spTree>
    <p:extLst>
      <p:ext uri="{BB962C8B-B14F-4D97-AF65-F5344CB8AC3E}">
        <p14:creationId xmlns:p14="http://schemas.microsoft.com/office/powerpoint/2010/main" val="16144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16193C-9427-4F2C-9BE5-734F25A65FFA}"/>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6.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代</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6256465-DB0E-4733-A4FC-ACD285238B6B}"/>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在每次迭代中，遗传算法对当前种群执行一系列计算以产生新的种群。</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每个连续的种群被称为新的一代。</a:t>
            </a:r>
          </a:p>
        </p:txBody>
      </p:sp>
      <p:sp>
        <p:nvSpPr>
          <p:cNvPr id="4" name="Slide Number Placeholder 3">
            <a:extLst>
              <a:ext uri="{FF2B5EF4-FFF2-40B4-BE49-F238E27FC236}">
                <a16:creationId xmlns="" xmlns:a16="http://schemas.microsoft.com/office/drawing/2014/main" id="{CB4BDE3D-71DC-41B1-9D33-8060C76812E3}"/>
              </a:ext>
            </a:extLst>
          </p:cNvPr>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pic>
        <p:nvPicPr>
          <p:cNvPr id="6" name="Picture 5">
            <a:extLst>
              <a:ext uri="{FF2B5EF4-FFF2-40B4-BE49-F238E27FC236}">
                <a16:creationId xmlns="" xmlns:a16="http://schemas.microsoft.com/office/drawing/2014/main" id="{BC6A5B4F-F44C-49C5-8B46-999B9E0CC493}"/>
              </a:ext>
            </a:extLst>
          </p:cNvPr>
          <p:cNvPicPr>
            <a:picLocks noChangeAspect="1"/>
          </p:cNvPicPr>
          <p:nvPr/>
        </p:nvPicPr>
        <p:blipFill>
          <a:blip r:embed="rId2"/>
          <a:stretch>
            <a:fillRect/>
          </a:stretch>
        </p:blipFill>
        <p:spPr>
          <a:xfrm>
            <a:off x="75572" y="2436494"/>
            <a:ext cx="8992855" cy="2276793"/>
          </a:xfrm>
          <a:prstGeom prst="rect">
            <a:avLst/>
          </a:prstGeom>
        </p:spPr>
      </p:pic>
    </p:spTree>
    <p:extLst>
      <p:ext uri="{BB962C8B-B14F-4D97-AF65-F5344CB8AC3E}">
        <p14:creationId xmlns:p14="http://schemas.microsoft.com/office/powerpoint/2010/main" val="21447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8714B0-5F38-423E-9ED9-06E01CA89F02}"/>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7.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父代与子代</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325D8F1-F15B-47A4-876E-423E69EED32F}"/>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为了创建下一代，遗传算法选择当前种群中的某些个体，称为父代，并使用它们来创建下一代中的个体，称为子代。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新的染色体，称为后代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通常，算法更有可能选择具有更好适应度值的父代。</a:t>
            </a:r>
          </a:p>
          <a:p>
            <a:endParaRPr lang="en-US" dirty="0"/>
          </a:p>
        </p:txBody>
      </p:sp>
      <p:sp>
        <p:nvSpPr>
          <p:cNvPr id="4" name="Slide Number Placeholder 3">
            <a:extLst>
              <a:ext uri="{FF2B5EF4-FFF2-40B4-BE49-F238E27FC236}">
                <a16:creationId xmlns="" xmlns:a16="http://schemas.microsoft.com/office/drawing/2014/main" id="{C46F40DF-C9F2-4C97-BD6A-200F765864D9}"/>
              </a:ext>
            </a:extLst>
          </p:cNvPr>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spTree>
    <p:extLst>
      <p:ext uri="{BB962C8B-B14F-4D97-AF65-F5344CB8AC3E}">
        <p14:creationId xmlns:p14="http://schemas.microsoft.com/office/powerpoint/2010/main" val="226772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C3842A-B75C-4E9A-A811-63DBF2690054}"/>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8.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多样性</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138B4E2-1573-4849-A238-B24B92AA3A02}"/>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多样性指的是种群中个体之间的平均距离。</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如果平均距离大，则种群具有高多样性；否则具有低多样性。</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例如，在下图中，左侧的种群具有高多样性，而右侧的种群具有低多样性。</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多样性对于遗传算法至关重要，因为它使算法能够搜索空间的更大区域。</a:t>
            </a:r>
          </a:p>
          <a:p>
            <a:endParaRPr lang="en-US" dirty="0"/>
          </a:p>
        </p:txBody>
      </p:sp>
      <p:sp>
        <p:nvSpPr>
          <p:cNvPr id="4" name="Slide Number Placeholder 3">
            <a:extLst>
              <a:ext uri="{FF2B5EF4-FFF2-40B4-BE49-F238E27FC236}">
                <a16:creationId xmlns="" xmlns:a16="http://schemas.microsoft.com/office/drawing/2014/main" id="{E24F950B-05E1-4643-8BA3-2B00E43D2952}"/>
              </a:ext>
            </a:extLst>
          </p:cNvPr>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spTree>
    <p:extLst>
      <p:ext uri="{BB962C8B-B14F-4D97-AF65-F5344CB8AC3E}">
        <p14:creationId xmlns:p14="http://schemas.microsoft.com/office/powerpoint/2010/main" val="228704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章节内容</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什么是遗传算法</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遗传算法的历史</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基本结构与工作流程</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术语</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新</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MATLAB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的遗传算法工具</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案例研究</a:t>
            </a:r>
          </a:p>
          <a:p>
            <a:r>
              <a:rPr lang="en-US" altLang="zh-CN" sz="2000" b="0" i="0" u="none" strike="noStrike" kern="1200" dirty="0">
                <a:solidFill>
                  <a:schemeClr val="tx1"/>
                </a:solidFill>
                <a:effectLst/>
                <a:latin typeface="Calibri" panose="020F0502020204030204" pitchFamily="34" charset="0"/>
                <a:ea typeface="+mj-ea"/>
                <a:cs typeface="Arial" panose="020B0604020202020204" pitchFamily="34" charset="0"/>
              </a:rPr>
              <a:t>https://github.com/SGALAB/What-is-Genetic-Algorithms</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spTree>
    <p:extLst>
      <p:ext uri="{BB962C8B-B14F-4D97-AF65-F5344CB8AC3E}">
        <p14:creationId xmlns:p14="http://schemas.microsoft.com/office/powerpoint/2010/main" val="154519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D6A0B6-1870-432D-A499-3C516778C2E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9F071873-BA28-44F5-B3DB-5F202FEA4C60}"/>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812CDC5D-7B4C-42DE-A6F5-665405834139}"/>
              </a:ext>
            </a:extLst>
          </p:cNvPr>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pic>
        <p:nvPicPr>
          <p:cNvPr id="6" name="Picture 5">
            <a:extLst>
              <a:ext uri="{FF2B5EF4-FFF2-40B4-BE49-F238E27FC236}">
                <a16:creationId xmlns="" xmlns:a16="http://schemas.microsoft.com/office/drawing/2014/main" id="{B2246538-9205-4542-BFC3-81DB95F53292}"/>
              </a:ext>
            </a:extLst>
          </p:cNvPr>
          <p:cNvPicPr>
            <a:picLocks noChangeAspect="1"/>
          </p:cNvPicPr>
          <p:nvPr/>
        </p:nvPicPr>
        <p:blipFill>
          <a:blip r:embed="rId2"/>
          <a:stretch>
            <a:fillRect/>
          </a:stretch>
        </p:blipFill>
        <p:spPr>
          <a:xfrm>
            <a:off x="509020" y="109194"/>
            <a:ext cx="8125959" cy="4925112"/>
          </a:xfrm>
          <a:prstGeom prst="rect">
            <a:avLst/>
          </a:prstGeom>
        </p:spPr>
      </p:pic>
    </p:spTree>
    <p:extLst>
      <p:ext uri="{BB962C8B-B14F-4D97-AF65-F5344CB8AC3E}">
        <p14:creationId xmlns:p14="http://schemas.microsoft.com/office/powerpoint/2010/main" val="103442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BF6721-BF7F-4C2A-A65D-8DABF402783A}"/>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9.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遗传表示</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53BDC3D1-CB68-45A1-AC6D-99DCA929A427}"/>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二进制编码方法</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en-US" altLang="zh-CN" sz="2000" b="0" i="0" kern="1200" dirty="0">
                <a:solidFill>
                  <a:schemeClr val="tx1"/>
                </a:solidFill>
                <a:effectLst/>
                <a:latin typeface="Calibri" panose="020F0502020204030204" pitchFamily="34" charset="0"/>
                <a:ea typeface="+mj-ea"/>
                <a:cs typeface="Arial" panose="020B0604020202020204" pitchFamily="34" charset="0"/>
              </a:rPr>
              <a:t>0 0 1 0 1 1 1 0 0 1</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实值编码方法</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en-US" altLang="zh-CN" sz="2000" b="0" i="0" kern="1200" dirty="0">
                <a:solidFill>
                  <a:schemeClr val="tx1"/>
                </a:solidFill>
                <a:effectLst/>
                <a:latin typeface="Calibri" panose="020F0502020204030204" pitchFamily="34" charset="0"/>
                <a:ea typeface="+mj-ea"/>
                <a:cs typeface="Arial" panose="020B0604020202020204" pitchFamily="34" charset="0"/>
              </a:rPr>
              <a:t>0.5 0.2 0.6 0.8 0.7 0.4 0.3 0.2</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整数编码方法</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en-US" altLang="zh-CN" sz="2000" b="0" i="0" kern="1200" dirty="0">
                <a:solidFill>
                  <a:schemeClr val="tx1"/>
                </a:solidFill>
                <a:effectLst/>
                <a:latin typeface="Calibri" panose="020F0502020204030204" pitchFamily="34" charset="0"/>
                <a:ea typeface="+mj-ea"/>
                <a:cs typeface="Arial" panose="020B0604020202020204" pitchFamily="34" charset="0"/>
              </a:rPr>
              <a:t>1 2 3 4 3 2 4 1 2 1</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排列编码方法</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en-US" altLang="zh-CN" sz="2000" b="0" i="0" kern="1200" dirty="0">
                <a:solidFill>
                  <a:schemeClr val="tx1"/>
                </a:solidFill>
                <a:effectLst/>
                <a:latin typeface="Calibri" panose="020F0502020204030204" pitchFamily="34" charset="0"/>
                <a:ea typeface="+mj-ea"/>
                <a:cs typeface="Arial" panose="020B0604020202020204" pitchFamily="34" charset="0"/>
              </a:rPr>
              <a:t>1 5 9 8 7 4 2 3 6</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格雷码编码方法</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DNA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编码方法</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混乱编码方法</a:t>
            </a:r>
          </a:p>
        </p:txBody>
      </p:sp>
      <p:sp>
        <p:nvSpPr>
          <p:cNvPr id="4" name="Slide Number Placeholder 3">
            <a:extLst>
              <a:ext uri="{FF2B5EF4-FFF2-40B4-BE49-F238E27FC236}">
                <a16:creationId xmlns="" xmlns:a16="http://schemas.microsoft.com/office/drawing/2014/main" id="{C5C94F9C-CC31-4986-8C3E-581A7687025A}"/>
              </a:ext>
            </a:extLst>
          </p:cNvPr>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spTree>
    <p:extLst>
      <p:ext uri="{BB962C8B-B14F-4D97-AF65-F5344CB8AC3E}">
        <p14:creationId xmlns:p14="http://schemas.microsoft.com/office/powerpoint/2010/main" val="350404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451747-5C5C-46F0-9D41-4BA53BC97D36}"/>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3801304-D5B0-40D4-9E6D-364226EE260B}"/>
              </a:ext>
            </a:extLst>
          </p:cNvPr>
          <p:cNvSpPr>
            <a:spLocks noGrp="1"/>
          </p:cNvSpPr>
          <p:nvPr>
            <p:ph idx="1"/>
          </p:nvPr>
        </p:nvSpPr>
        <p:spPr/>
        <p:txBody>
          <a:bodyPr/>
          <a:lstStyle/>
          <a:p>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的定义域是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aj,bj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，要求的精度是小数点后五位。</a:t>
            </a: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精度要求</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意味着每个变量的定义域范围应至少划分为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bj−aj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105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个大小区间。</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变量所需的位数（记为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）计算如下：</a:t>
            </a:r>
          </a:p>
        </p:txBody>
      </p:sp>
      <p:sp>
        <p:nvSpPr>
          <p:cNvPr id="4" name="Slide Number Placeholder 3">
            <a:extLst>
              <a:ext uri="{FF2B5EF4-FFF2-40B4-BE49-F238E27FC236}">
                <a16:creationId xmlns="" xmlns:a16="http://schemas.microsoft.com/office/drawing/2014/main" id="{1C9FA3CC-9A23-4344-A6E3-B03E4D7DF913}"/>
              </a:ext>
            </a:extLst>
          </p:cNvPr>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pic>
        <p:nvPicPr>
          <p:cNvPr id="6" name="Picture 5">
            <a:extLst>
              <a:ext uri="{FF2B5EF4-FFF2-40B4-BE49-F238E27FC236}">
                <a16:creationId xmlns="" xmlns:a16="http://schemas.microsoft.com/office/drawing/2014/main" id="{D3D77144-A8CC-4A45-9052-E50493242FBA}"/>
              </a:ext>
            </a:extLst>
          </p:cNvPr>
          <p:cNvPicPr>
            <a:picLocks noChangeAspect="1"/>
          </p:cNvPicPr>
          <p:nvPr/>
        </p:nvPicPr>
        <p:blipFill>
          <a:blip r:embed="rId2"/>
          <a:stretch>
            <a:fillRect/>
          </a:stretch>
        </p:blipFill>
        <p:spPr>
          <a:xfrm>
            <a:off x="2051225" y="2466296"/>
            <a:ext cx="4820323" cy="933580"/>
          </a:xfrm>
          <a:prstGeom prst="rect">
            <a:avLst/>
          </a:prstGeom>
        </p:spPr>
      </p:pic>
    </p:spTree>
    <p:extLst>
      <p:ext uri="{BB962C8B-B14F-4D97-AF65-F5344CB8AC3E}">
        <p14:creationId xmlns:p14="http://schemas.microsoft.com/office/powerpoint/2010/main" val="139277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451747-5C5C-46F0-9D41-4BA53BC97D36}"/>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3801304-D5B0-40D4-9E6D-364226EE260B}"/>
              </a:ext>
            </a:extLst>
          </p:cNvPr>
          <p:cNvSpPr>
            <a:spLocks noGrp="1"/>
          </p:cNvSpPr>
          <p:nvPr>
            <p:ph idx="1"/>
          </p:nvPr>
        </p:nvSpPr>
        <p:spPr/>
        <p:txBody>
          <a:bodyPr/>
          <a:lstStyle/>
          <a:p>
            <a:r>
              <a:rPr lang="en-US" altLang="zh-CN" sz="20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二进制编码方法</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从二进制字符串到变量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的实数的映射完成如下：</a:t>
            </a:r>
          </a:p>
        </p:txBody>
      </p:sp>
      <p:sp>
        <p:nvSpPr>
          <p:cNvPr id="4" name="Slide Number Placeholder 3">
            <a:extLst>
              <a:ext uri="{FF2B5EF4-FFF2-40B4-BE49-F238E27FC236}">
                <a16:creationId xmlns="" xmlns:a16="http://schemas.microsoft.com/office/drawing/2014/main" id="{1C9FA3CC-9A23-4344-A6E3-B03E4D7DF913}"/>
              </a:ext>
            </a:extLst>
          </p:cNvPr>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pic>
        <p:nvPicPr>
          <p:cNvPr id="6" name="Picture 5">
            <a:extLst>
              <a:ext uri="{FF2B5EF4-FFF2-40B4-BE49-F238E27FC236}">
                <a16:creationId xmlns="" xmlns:a16="http://schemas.microsoft.com/office/drawing/2014/main" id="{C4CD1B8E-418B-4F1D-B9EF-BE278280DF77}"/>
              </a:ext>
            </a:extLst>
          </p:cNvPr>
          <p:cNvPicPr>
            <a:picLocks noChangeAspect="1"/>
          </p:cNvPicPr>
          <p:nvPr/>
        </p:nvPicPr>
        <p:blipFill>
          <a:blip r:embed="rId2"/>
          <a:stretch>
            <a:fillRect/>
          </a:stretch>
        </p:blipFill>
        <p:spPr>
          <a:xfrm>
            <a:off x="928179" y="1730538"/>
            <a:ext cx="7287642" cy="1343212"/>
          </a:xfrm>
          <a:prstGeom prst="rect">
            <a:avLst/>
          </a:prstGeom>
        </p:spPr>
      </p:pic>
    </p:spTree>
    <p:extLst>
      <p:ext uri="{BB962C8B-B14F-4D97-AF65-F5344CB8AC3E}">
        <p14:creationId xmlns:p14="http://schemas.microsoft.com/office/powerpoint/2010/main" val="390663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2563CC-17D4-4999-BC12-0A7E26C8230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二进制字符串编码</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61CFBE64-056D-4DDF-BA69-D1191FBDE103}"/>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精度要求意味着每个变量的定义域范围应至少划分为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(b - a) * 100000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个大小区间。</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变量所需的位数（记为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m</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）计算如下：</a:t>
            </a:r>
            <a:endParaRPr lang="en-US" dirty="0"/>
          </a:p>
        </p:txBody>
      </p:sp>
      <p:sp>
        <p:nvSpPr>
          <p:cNvPr id="4" name="Slide Number Placeholder 3">
            <a:extLst>
              <a:ext uri="{FF2B5EF4-FFF2-40B4-BE49-F238E27FC236}">
                <a16:creationId xmlns="" xmlns:a16="http://schemas.microsoft.com/office/drawing/2014/main" id="{3BDAA86A-891F-4AD2-814C-F58641814F24}"/>
              </a:ext>
            </a:extLst>
          </p:cNvPr>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spTree>
    <p:extLst>
      <p:ext uri="{BB962C8B-B14F-4D97-AF65-F5344CB8AC3E}">
        <p14:creationId xmlns:p14="http://schemas.microsoft.com/office/powerpoint/2010/main" val="13511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F36F39B-EB49-4F16-A416-10936154A3A5}"/>
              </a:ext>
            </a:extLst>
          </p:cNvPr>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sp>
        <p:nvSpPr>
          <p:cNvPr id="6" name="Title 5">
            <a:extLst>
              <a:ext uri="{FF2B5EF4-FFF2-40B4-BE49-F238E27FC236}">
                <a16:creationId xmlns="" xmlns:a16="http://schemas.microsoft.com/office/drawing/2014/main" id="{BB05D5C4-D481-4E96-8AC9-71520A427AFD}"/>
              </a:ext>
            </a:extLst>
          </p:cNvPr>
          <p:cNvSpPr>
            <a:spLocks noGrp="1"/>
          </p:cNvSpPr>
          <p:nvPr>
            <p:ph type="title"/>
          </p:nvPr>
        </p:nvSpPr>
        <p:spPr/>
        <p:txBody>
          <a:bodyPr/>
          <a:lstStyle/>
          <a:p>
            <a:endParaRPr lang="en-US"/>
          </a:p>
        </p:txBody>
      </p:sp>
      <p:pic>
        <p:nvPicPr>
          <p:cNvPr id="8" name="Picture 7">
            <a:extLst>
              <a:ext uri="{FF2B5EF4-FFF2-40B4-BE49-F238E27FC236}">
                <a16:creationId xmlns="" xmlns:a16="http://schemas.microsoft.com/office/drawing/2014/main" id="{BEC104ED-3DF5-4318-A87E-4C6501A0966B}"/>
              </a:ext>
            </a:extLst>
          </p:cNvPr>
          <p:cNvPicPr>
            <a:picLocks noChangeAspect="1"/>
          </p:cNvPicPr>
          <p:nvPr/>
        </p:nvPicPr>
        <p:blipFill>
          <a:blip r:embed="rId2"/>
          <a:stretch>
            <a:fillRect/>
          </a:stretch>
        </p:blipFill>
        <p:spPr>
          <a:xfrm>
            <a:off x="308967" y="99667"/>
            <a:ext cx="8526065" cy="4944165"/>
          </a:xfrm>
          <a:prstGeom prst="rect">
            <a:avLst/>
          </a:prstGeom>
        </p:spPr>
      </p:pic>
    </p:spTree>
    <p:extLst>
      <p:ext uri="{BB962C8B-B14F-4D97-AF65-F5344CB8AC3E}">
        <p14:creationId xmlns:p14="http://schemas.microsoft.com/office/powerpoint/2010/main" val="49192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A35F0A-A367-45EA-B390-1F93C0C5700A}"/>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二进制字符串编码过程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30BFD09-F59B-4F10-BD09-BFF8B8FBDEB8}"/>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输入</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的定义域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aj,bj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(j=1,2) </a:t>
            </a: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输出</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染色体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v</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定义域</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是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aj,bj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，要求的精度是小数点后五位。</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精度要求</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意味着每个变量的定义域范围应至少划分为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bj−aj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105 </a:t>
            </a:r>
            <a:r>
              <a:rPr lang="zh-CN" altLang="en-US" sz="2000" b="0" i="0" kern="1200" dirty="0" smtClean="0">
                <a:solidFill>
                  <a:schemeClr val="tx1"/>
                </a:solidFill>
                <a:effectLst/>
                <a:latin typeface="Calibri" panose="020F0502020204030204" pitchFamily="34" charset="0"/>
                <a:ea typeface="+mj-ea"/>
                <a:cs typeface="Arial" panose="020B0604020202020204" pitchFamily="34" charset="0"/>
              </a:rPr>
              <a:t>个</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大小区间。</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变量所需的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位数</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（记为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）计算如下：</a:t>
            </a:r>
          </a:p>
          <a:p>
            <a:endParaRPr lang="en-US" altLang="zh-CN" dirty="0">
              <a:ea typeface="+mj-ea"/>
              <a:cs typeface="Arial" panose="020B0604020202020204" pitchFamily="34" charset="0"/>
            </a:endParaRPr>
          </a:p>
          <a:p>
            <a:endParaRPr lang="en-US" altLang="zh-CN" dirty="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4: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随机生成一条染色体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v</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，其基因数为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m</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，其中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m</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mj</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(j=1,2)</a:t>
            </a:r>
            <a:r>
              <a:rPr lang="en-US" altLang="zh-CN" sz="2000" b="0" i="1"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的总和。</a:t>
            </a:r>
          </a:p>
        </p:txBody>
      </p:sp>
      <p:sp>
        <p:nvSpPr>
          <p:cNvPr id="4" name="Slide Number Placeholder 3">
            <a:extLst>
              <a:ext uri="{FF2B5EF4-FFF2-40B4-BE49-F238E27FC236}">
                <a16:creationId xmlns="" xmlns:a16="http://schemas.microsoft.com/office/drawing/2014/main" id="{7F8A60DD-0C1D-44E7-BEB1-0E686F83EFA3}"/>
              </a:ext>
            </a:extLst>
          </p:cNvPr>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pic>
        <p:nvPicPr>
          <p:cNvPr id="6" name="Picture 5">
            <a:extLst>
              <a:ext uri="{FF2B5EF4-FFF2-40B4-BE49-F238E27FC236}">
                <a16:creationId xmlns="" xmlns:a16="http://schemas.microsoft.com/office/drawing/2014/main" id="{5A74D87D-7C4E-40A1-BE94-BF63A0DA0E35}"/>
              </a:ext>
            </a:extLst>
          </p:cNvPr>
          <p:cNvPicPr>
            <a:picLocks noChangeAspect="1"/>
          </p:cNvPicPr>
          <p:nvPr/>
        </p:nvPicPr>
        <p:blipFill>
          <a:blip r:embed="rId2"/>
          <a:stretch>
            <a:fillRect/>
          </a:stretch>
        </p:blipFill>
        <p:spPr>
          <a:xfrm>
            <a:off x="2551359" y="3043808"/>
            <a:ext cx="3820058" cy="619211"/>
          </a:xfrm>
          <a:prstGeom prst="rect">
            <a:avLst/>
          </a:prstGeom>
        </p:spPr>
      </p:pic>
    </p:spTree>
    <p:extLst>
      <p:ext uri="{BB962C8B-B14F-4D97-AF65-F5344CB8AC3E}">
        <p14:creationId xmlns:p14="http://schemas.microsoft.com/office/powerpoint/2010/main" val="120238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604ADA-4080-469E-8BA2-EBE96014C39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二进制字符串解码</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2455C25-E693-4496-98BD-4D1BED37395F}"/>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从二进制字符串到变量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的实数的映射完成如下：</a:t>
            </a:r>
          </a:p>
        </p:txBody>
      </p:sp>
      <p:sp>
        <p:nvSpPr>
          <p:cNvPr id="4" name="Slide Number Placeholder 3">
            <a:extLst>
              <a:ext uri="{FF2B5EF4-FFF2-40B4-BE49-F238E27FC236}">
                <a16:creationId xmlns="" xmlns:a16="http://schemas.microsoft.com/office/drawing/2014/main" id="{E1F7978B-5CAF-4140-AF7F-7E1DFFAB2E3D}"/>
              </a:ext>
            </a:extLst>
          </p:cNvPr>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pic>
        <p:nvPicPr>
          <p:cNvPr id="6" name="Picture 5">
            <a:extLst>
              <a:ext uri="{FF2B5EF4-FFF2-40B4-BE49-F238E27FC236}">
                <a16:creationId xmlns="" xmlns:a16="http://schemas.microsoft.com/office/drawing/2014/main" id="{2FD54591-CAF5-434B-8784-E55C4A11A225}"/>
              </a:ext>
            </a:extLst>
          </p:cNvPr>
          <p:cNvPicPr>
            <a:picLocks noChangeAspect="1"/>
          </p:cNvPicPr>
          <p:nvPr/>
        </p:nvPicPr>
        <p:blipFill>
          <a:blip r:embed="rId2"/>
          <a:stretch>
            <a:fillRect/>
          </a:stretch>
        </p:blipFill>
        <p:spPr>
          <a:xfrm>
            <a:off x="728126" y="1674388"/>
            <a:ext cx="7687748" cy="3038899"/>
          </a:xfrm>
          <a:prstGeom prst="rect">
            <a:avLst/>
          </a:prstGeom>
        </p:spPr>
      </p:pic>
    </p:spTree>
    <p:extLst>
      <p:ext uri="{BB962C8B-B14F-4D97-AF65-F5344CB8AC3E}">
        <p14:creationId xmlns:p14="http://schemas.microsoft.com/office/powerpoint/2010/main" val="23859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BE5E7-BDB6-4214-B6BF-218C54277D97}"/>
              </a:ext>
            </a:extLst>
          </p:cNvPr>
          <p:cNvSpPr>
            <a:spLocks noGrp="1"/>
          </p:cNvSpPr>
          <p:nvPr>
            <p:ph type="title"/>
          </p:nvPr>
        </p:nvSpPr>
        <p:spPr/>
        <p:txBody>
          <a:bodyPr/>
          <a:lstStyle/>
          <a:p>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xj</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aj+decimal</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substringj</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)×bj−aj2mj−1</a:t>
            </a:r>
            <a:r>
              <a:rPr lang="en-US" altLang="zh-CN" sz="2800" b="0" i="1" kern="1200" dirty="0">
                <a:solidFill>
                  <a:schemeClr val="tx1"/>
                </a:solidFill>
                <a:effectLst/>
                <a:latin typeface="Calibri" panose="020F0502020204030204" pitchFamily="34" charset="0"/>
                <a:ea typeface="+mj-ea"/>
                <a:cs typeface="Arial" panose="020B0604020202020204" pitchFamily="34" charset="0"/>
              </a:rPr>
              <a:t>xj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1" kern="1200" dirty="0" err="1">
                <a:solidFill>
                  <a:schemeClr val="tx1"/>
                </a:solidFill>
                <a:effectLst/>
                <a:latin typeface="Calibri" panose="020F0502020204030204" pitchFamily="34" charset="0"/>
                <a:ea typeface="+mj-ea"/>
                <a:cs typeface="Arial" panose="020B0604020202020204" pitchFamily="34" charset="0"/>
              </a:rPr>
              <a:t>aj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+decimal(</a:t>
            </a:r>
            <a:r>
              <a:rPr lang="en-US" altLang="zh-CN" sz="2800" b="0" i="1" kern="1200" dirty="0" err="1">
                <a:solidFill>
                  <a:schemeClr val="tx1"/>
                </a:solidFill>
                <a:effectLst/>
                <a:latin typeface="Calibri" panose="020F0502020204030204" pitchFamily="34" charset="0"/>
                <a:ea typeface="+mj-ea"/>
                <a:cs typeface="Arial" panose="020B0604020202020204" pitchFamily="34" charset="0"/>
              </a:rPr>
              <a:t>substringj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a:t>
            </a:r>
            <a:r>
              <a:rPr lang="en-US" altLang="zh-CN" sz="2800" b="0" i="1" kern="1200" dirty="0">
                <a:solidFill>
                  <a:schemeClr val="tx1"/>
                </a:solidFill>
                <a:effectLst/>
                <a:latin typeface="Calibri" panose="020F0502020204030204" pitchFamily="34" charset="0"/>
                <a:ea typeface="+mj-ea"/>
                <a:cs typeface="Arial" panose="020B0604020202020204" pitchFamily="34" charset="0"/>
              </a:rPr>
              <a:t>mj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a:t>
            </a:r>
            <a:r>
              <a:rPr lang="en-US" altLang="zh-CN" sz="2800" b="0" i="1" kern="1200" dirty="0">
                <a:solidFill>
                  <a:schemeClr val="tx1"/>
                </a:solidFill>
                <a:effectLst/>
                <a:latin typeface="Calibri" panose="020F0502020204030204" pitchFamily="34" charset="0"/>
                <a:ea typeface="+mj-ea"/>
                <a:cs typeface="Arial" panose="020B0604020202020204" pitchFamily="34" charset="0"/>
              </a:rPr>
              <a:t>bj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r>
              <a:rPr lang="en-US" altLang="zh-CN" sz="2800" b="0" i="1" kern="1200" dirty="0" err="1">
                <a:solidFill>
                  <a:schemeClr val="tx1"/>
                </a:solidFill>
                <a:effectLst/>
                <a:latin typeface="Calibri" panose="020F0502020204030204" pitchFamily="34" charset="0"/>
                <a:ea typeface="+mj-ea"/>
                <a:cs typeface="Arial" panose="020B0604020202020204" pitchFamily="34" charset="0"/>
              </a:rPr>
              <a:t>aj</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x1=−3.0+5417×12.1−(−3.0)218−1</a:t>
            </a:r>
            <a:r>
              <a:rPr lang="en-US" altLang="zh-CN" sz="2800" b="0" i="1" kern="1200" dirty="0">
                <a:solidFill>
                  <a:schemeClr val="tx1"/>
                </a:solidFill>
                <a:effectLst/>
                <a:latin typeface="Calibri" panose="020F0502020204030204" pitchFamily="34" charset="0"/>
                <a:ea typeface="+mj-ea"/>
                <a:cs typeface="Arial" panose="020B0604020202020204" pitchFamily="34" charset="0"/>
              </a:rPr>
              <a:t>x</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1​=−3.0+5417×218−112.1−(−3.0)​</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=−2.687069=−2.687069</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x2=4.1+24318×5.8−4.1215−1</a:t>
            </a:r>
            <a:r>
              <a:rPr lang="en-US" altLang="zh-CN" sz="2800" b="0" i="1" kern="1200" dirty="0">
                <a:solidFill>
                  <a:schemeClr val="tx1"/>
                </a:solidFill>
                <a:effectLst/>
                <a:latin typeface="Calibri" panose="020F0502020204030204" pitchFamily="34" charset="0"/>
                <a:ea typeface="+mj-ea"/>
                <a:cs typeface="Arial" panose="020B0604020202020204" pitchFamily="34" charset="0"/>
              </a:rPr>
              <a:t>x</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2​=4.1+24318×215−15.8−4.1​</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=5.361653=5.361653</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DBB96A7-62B0-4273-8F15-D7E2132AD51C}"/>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34B1BEA4-FD38-4166-AB07-C1CE9F2D8B1C}"/>
              </a:ext>
            </a:extLst>
          </p:cNvPr>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pic>
        <p:nvPicPr>
          <p:cNvPr id="6" name="Picture 5">
            <a:extLst>
              <a:ext uri="{FF2B5EF4-FFF2-40B4-BE49-F238E27FC236}">
                <a16:creationId xmlns="" xmlns:a16="http://schemas.microsoft.com/office/drawing/2014/main" id="{5426E849-EACE-4197-AD19-83E2DFA603F1}"/>
              </a:ext>
            </a:extLst>
          </p:cNvPr>
          <p:cNvPicPr>
            <a:picLocks noChangeAspect="1"/>
          </p:cNvPicPr>
          <p:nvPr/>
        </p:nvPicPr>
        <p:blipFill>
          <a:blip r:embed="rId2"/>
          <a:stretch>
            <a:fillRect/>
          </a:stretch>
        </p:blipFill>
        <p:spPr>
          <a:xfrm>
            <a:off x="32704" y="32983"/>
            <a:ext cx="9078592" cy="5077534"/>
          </a:xfrm>
          <a:prstGeom prst="rect">
            <a:avLst/>
          </a:prstGeom>
        </p:spPr>
      </p:pic>
    </p:spTree>
    <p:extLst>
      <p:ext uri="{BB962C8B-B14F-4D97-AF65-F5344CB8AC3E}">
        <p14:creationId xmlns:p14="http://schemas.microsoft.com/office/powerpoint/2010/main" val="304508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832C47-6B50-452D-B572-9706B304BF18}"/>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二进制字符串解码过程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2A152057-1C40-4567-94D8-AF24260F59E3}"/>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输入</a:t>
            </a:r>
            <a:r>
              <a:rPr lang="en-US" altLang="zh-CN" sz="2000" b="1"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子字符串</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1" i="0" kern="1200" dirty="0">
                <a:solidFill>
                  <a:schemeClr val="tx1"/>
                </a:solidFill>
                <a:effectLst/>
                <a:latin typeface="Calibri" panose="020F0502020204030204" pitchFamily="34" charset="0"/>
                <a:ea typeface="+mj-ea"/>
                <a:cs typeface="Arial" panose="020B0604020202020204" pitchFamily="34" charset="0"/>
              </a:rPr>
              <a:t>输出</a:t>
            </a:r>
            <a:r>
              <a:rPr lang="en-US" altLang="zh-CN" sz="2000" b="1"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实数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将子字符串（二进制字符串）转换为十进制数。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变量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xj</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的映射完成如下：</a:t>
            </a:r>
          </a:p>
        </p:txBody>
      </p:sp>
      <p:sp>
        <p:nvSpPr>
          <p:cNvPr id="4" name="Slide Number Placeholder 3">
            <a:extLst>
              <a:ext uri="{FF2B5EF4-FFF2-40B4-BE49-F238E27FC236}">
                <a16:creationId xmlns="" xmlns:a16="http://schemas.microsoft.com/office/drawing/2014/main" id="{C6D0784D-681C-4C7D-BA59-F3C249F6D0D2}"/>
              </a:ext>
            </a:extLst>
          </p:cNvPr>
          <p:cNvSpPr>
            <a:spLocks noGrp="1"/>
          </p:cNvSpPr>
          <p:nvPr>
            <p:ph type="sldNum" sz="quarter" idx="10"/>
          </p:nvPr>
        </p:nvSpPr>
        <p:spPr/>
        <p:txBody>
          <a:bodyPr/>
          <a:lstStyle/>
          <a:p>
            <a:pPr>
              <a:defRPr/>
            </a:pPr>
            <a:fld id="{3209C3FB-4AD6-4B36-A2A7-63E869CCBCB1}" type="slidenum">
              <a:rPr lang="zh-CN" altLang="en-US" smtClean="0"/>
              <a:t>49</a:t>
            </a:fld>
            <a:endParaRPr lang="en-US" altLang="zh-CN"/>
          </a:p>
        </p:txBody>
      </p:sp>
      <p:pic>
        <p:nvPicPr>
          <p:cNvPr id="6" name="Picture 5">
            <a:extLst>
              <a:ext uri="{FF2B5EF4-FFF2-40B4-BE49-F238E27FC236}">
                <a16:creationId xmlns="" xmlns:a16="http://schemas.microsoft.com/office/drawing/2014/main" id="{86288B27-2300-4164-B69A-B600D38CAC27}"/>
              </a:ext>
            </a:extLst>
          </p:cNvPr>
          <p:cNvPicPr>
            <a:picLocks noChangeAspect="1"/>
          </p:cNvPicPr>
          <p:nvPr/>
        </p:nvPicPr>
        <p:blipFill>
          <a:blip r:embed="rId2"/>
          <a:stretch>
            <a:fillRect/>
          </a:stretch>
        </p:blipFill>
        <p:spPr>
          <a:xfrm>
            <a:off x="1418785" y="2873712"/>
            <a:ext cx="6306430" cy="1047896"/>
          </a:xfrm>
          <a:prstGeom prst="rect">
            <a:avLst/>
          </a:prstGeom>
        </p:spPr>
      </p:pic>
    </p:spTree>
    <p:extLst>
      <p:ext uri="{BB962C8B-B14F-4D97-AF65-F5344CB8AC3E}">
        <p14:creationId xmlns:p14="http://schemas.microsoft.com/office/powerpoint/2010/main" val="411195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什么是遗传算法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[4-8]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GAs</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）是受达尔文进化论（自然选择）启发的一系列计算方法，它们基于一个生物学隐喻</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将学习视为不断进化的候选问题解群体之间的竞争。</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在遗传算法中，一个优化问题的候选解（个体，或表现型）群体会朝着更好的解决方案进化。</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spTree>
    <p:extLst>
      <p:ext uri="{BB962C8B-B14F-4D97-AF65-F5344CB8AC3E}">
        <p14:creationId xmlns:p14="http://schemas.microsoft.com/office/powerpoint/2010/main" val="262178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A92A7F-82A0-4940-8EF6-1B3C3FF4DC94}"/>
              </a:ext>
            </a:extLst>
          </p:cNvPr>
          <p:cNvSpPr>
            <a:spLocks noGrp="1"/>
          </p:cNvSpPr>
          <p:nvPr>
            <p:ph type="title"/>
          </p:nvPr>
        </p:nvSpPr>
        <p:spPr>
          <a:xfrm>
            <a:off x="304800" y="171312"/>
            <a:ext cx="7547101" cy="406395"/>
          </a:xfrm>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实值编码方法</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17D5D97C-9BF8-4C0E-B40D-0DE5D70DA57B}"/>
              </a:ext>
            </a:extLst>
          </p:cNvPr>
          <p:cNvSpPr>
            <a:spLocks noGrp="1"/>
          </p:cNvSpPr>
          <p:nvPr>
            <p:ph idx="1"/>
          </p:nvPr>
        </p:nvSpPr>
        <p:spPr/>
        <p:txBody>
          <a:bodyPr/>
          <a:lstStyle/>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实值</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编码是一种使用实数而不是二进制值来表示数据的方法。</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它通常用于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遗传算法</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和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神经网络</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中，将数据表示为可以用作神经网络输入的数值。</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数据通常表示为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实数向量</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，并用于训练神经网络。</a:t>
            </a:r>
          </a:p>
          <a:p>
            <a:pPr marL="60325" indent="0">
              <a:buNone/>
            </a:pPr>
            <a:endParaRPr lang="en-US" dirty="0"/>
          </a:p>
        </p:txBody>
      </p:sp>
      <p:sp>
        <p:nvSpPr>
          <p:cNvPr id="4" name="Slide Number Placeholder 3">
            <a:extLst>
              <a:ext uri="{FF2B5EF4-FFF2-40B4-BE49-F238E27FC236}">
                <a16:creationId xmlns="" xmlns:a16="http://schemas.microsoft.com/office/drawing/2014/main" id="{CAD96AE4-4E6F-4720-AD5B-10B6297744F8}"/>
              </a:ext>
            </a:extLst>
          </p:cNvPr>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spTree>
    <p:extLst>
      <p:ext uri="{BB962C8B-B14F-4D97-AF65-F5344CB8AC3E}">
        <p14:creationId xmlns:p14="http://schemas.microsoft.com/office/powerpoint/2010/main" val="40288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5CE0B8-FAB9-4049-BCCB-F421A00A19E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整数编码方法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579518D-624A-4FBE-AF1F-BC3A39DBCD7B}"/>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整数编码是一种用于将分类变量表示为整数的编码方法。</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此方法有助于减小数据集的大小并提高模型性能。</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它为数据集中的每个类别分配一个唯一的整数值。</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这对于无法处理分类数据的遗传算法和机器学习算法特别有帮助。</a:t>
            </a:r>
          </a:p>
          <a:p>
            <a:endParaRPr lang="en-US" dirty="0"/>
          </a:p>
        </p:txBody>
      </p:sp>
      <p:sp>
        <p:nvSpPr>
          <p:cNvPr id="4" name="Slide Number Placeholder 3">
            <a:extLst>
              <a:ext uri="{FF2B5EF4-FFF2-40B4-BE49-F238E27FC236}">
                <a16:creationId xmlns="" xmlns:a16="http://schemas.microsoft.com/office/drawing/2014/main" id="{A6FB4AAC-64D1-4065-BE22-A9718C2B9369}"/>
              </a:ext>
            </a:extLst>
          </p:cNvPr>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spTree>
    <p:extLst>
      <p:ext uri="{BB962C8B-B14F-4D97-AF65-F5344CB8AC3E}">
        <p14:creationId xmlns:p14="http://schemas.microsoft.com/office/powerpoint/2010/main" val="93925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645F68-7A6B-4EE6-9269-96A88DFFED5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排列编码方法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0E579804-0B44-4A9C-BB67-D8A5E293BAF4}"/>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排列编码是一种通过改变数据中字符的顺序来保护数据的编码技术。</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该技术用于通过对数据应用一系列数学运算来保护数据免受未经授权的访问。</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字符的顺序被随机改变以形成加密文本。</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然后可以使用相同的数学运算解密此加密文本。</a:t>
            </a:r>
          </a:p>
          <a:p>
            <a:pPr marL="60325" indent="0">
              <a:buNone/>
            </a:pPr>
            <a:endParaRPr lang="en-US" dirty="0"/>
          </a:p>
        </p:txBody>
      </p:sp>
      <p:sp>
        <p:nvSpPr>
          <p:cNvPr id="4" name="Slide Number Placeholder 3">
            <a:extLst>
              <a:ext uri="{FF2B5EF4-FFF2-40B4-BE49-F238E27FC236}">
                <a16:creationId xmlns="" xmlns:a16="http://schemas.microsoft.com/office/drawing/2014/main" id="{0E8BA19C-6661-4A98-920C-490C5CBA99B1}"/>
              </a:ext>
            </a:extLst>
          </p:cNvPr>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spTree>
    <p:extLst>
      <p:ext uri="{BB962C8B-B14F-4D97-AF65-F5344CB8AC3E}">
        <p14:creationId xmlns:p14="http://schemas.microsoft.com/office/powerpoint/2010/main" val="16346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1FD845-0A10-41B6-AF7B-20175AC3E5AB}"/>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格雷码编码方法</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[38]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1919085-FEB3-4A28-B811-72718F71C0E9}"/>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9F328D8E-5CA7-4E35-81A2-7E93B94D5E0F}"/>
              </a:ext>
            </a:extLst>
          </p:cNvPr>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pic>
        <p:nvPicPr>
          <p:cNvPr id="6" name="Picture 5">
            <a:extLst>
              <a:ext uri="{FF2B5EF4-FFF2-40B4-BE49-F238E27FC236}">
                <a16:creationId xmlns="" xmlns:a16="http://schemas.microsoft.com/office/drawing/2014/main" id="{7D1321AD-4349-47FE-AADB-760AED5A70AF}"/>
              </a:ext>
            </a:extLst>
          </p:cNvPr>
          <p:cNvPicPr>
            <a:picLocks noChangeAspect="1"/>
          </p:cNvPicPr>
          <p:nvPr/>
        </p:nvPicPr>
        <p:blipFill>
          <a:blip r:embed="rId2"/>
          <a:stretch>
            <a:fillRect/>
          </a:stretch>
        </p:blipFill>
        <p:spPr>
          <a:xfrm>
            <a:off x="611597" y="817356"/>
            <a:ext cx="7920806" cy="3968957"/>
          </a:xfrm>
          <a:prstGeom prst="rect">
            <a:avLst/>
          </a:prstGeom>
        </p:spPr>
      </p:pic>
    </p:spTree>
    <p:extLst>
      <p:ext uri="{BB962C8B-B14F-4D97-AF65-F5344CB8AC3E}">
        <p14:creationId xmlns:p14="http://schemas.microsoft.com/office/powerpoint/2010/main" val="40312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A39843-E96B-40D9-A609-AA46FEEF921B}"/>
              </a:ext>
            </a:extLst>
          </p:cNvPr>
          <p:cNvSpPr>
            <a:spLocks noGrp="1"/>
          </p:cNvSpPr>
          <p:nvPr>
            <p:ph type="title"/>
          </p:nvPr>
        </p:nvSpPr>
        <p:spPr/>
        <p:txBody>
          <a:bodyPr/>
          <a:lstStyle/>
          <a:p>
            <a:r>
              <a:rPr lang="en-US" altLang="zh-CN" sz="2800" b="0"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格雷码编码方法</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[38]</a:t>
            </a:r>
          </a:p>
          <a:p>
            <a:endParaRPr lang="en-US" dirty="0"/>
          </a:p>
        </p:txBody>
      </p:sp>
      <p:sp>
        <p:nvSpPr>
          <p:cNvPr id="4" name="Slide Number Placeholder 3">
            <a:extLst>
              <a:ext uri="{FF2B5EF4-FFF2-40B4-BE49-F238E27FC236}">
                <a16:creationId xmlns="" xmlns:a16="http://schemas.microsoft.com/office/drawing/2014/main" id="{35ACF7F9-82A0-4D8C-9EF0-537547235CA1}"/>
              </a:ext>
            </a:extLst>
          </p:cNvPr>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pic>
        <p:nvPicPr>
          <p:cNvPr id="6" name="Picture 5">
            <a:extLst>
              <a:ext uri="{FF2B5EF4-FFF2-40B4-BE49-F238E27FC236}">
                <a16:creationId xmlns="" xmlns:a16="http://schemas.microsoft.com/office/drawing/2014/main" id="{99F5F4CD-BB2D-415A-8DC4-0766566C5536}"/>
              </a:ext>
            </a:extLst>
          </p:cNvPr>
          <p:cNvPicPr>
            <a:picLocks noChangeAspect="1"/>
          </p:cNvPicPr>
          <p:nvPr/>
        </p:nvPicPr>
        <p:blipFill>
          <a:blip r:embed="rId2"/>
          <a:stretch>
            <a:fillRect/>
          </a:stretch>
        </p:blipFill>
        <p:spPr>
          <a:xfrm>
            <a:off x="0" y="2023082"/>
            <a:ext cx="4277322" cy="3029373"/>
          </a:xfrm>
          <a:prstGeom prst="rect">
            <a:avLst/>
          </a:prstGeom>
        </p:spPr>
      </p:pic>
      <p:pic>
        <p:nvPicPr>
          <p:cNvPr id="8" name="Picture 7">
            <a:extLst>
              <a:ext uri="{FF2B5EF4-FFF2-40B4-BE49-F238E27FC236}">
                <a16:creationId xmlns="" xmlns:a16="http://schemas.microsoft.com/office/drawing/2014/main" id="{21C8B98E-C711-4020-A08D-A6CF5A901AD1}"/>
              </a:ext>
            </a:extLst>
          </p:cNvPr>
          <p:cNvPicPr>
            <a:picLocks noChangeAspect="1"/>
          </p:cNvPicPr>
          <p:nvPr/>
        </p:nvPicPr>
        <p:blipFill>
          <a:blip r:embed="rId3"/>
          <a:stretch>
            <a:fillRect/>
          </a:stretch>
        </p:blipFill>
        <p:spPr>
          <a:xfrm>
            <a:off x="4399888" y="42153"/>
            <a:ext cx="4744112" cy="5087060"/>
          </a:xfrm>
          <a:prstGeom prst="rect">
            <a:avLst/>
          </a:prstGeom>
        </p:spPr>
      </p:pic>
    </p:spTree>
    <p:extLst>
      <p:ext uri="{BB962C8B-B14F-4D97-AF65-F5344CB8AC3E}">
        <p14:creationId xmlns:p14="http://schemas.microsoft.com/office/powerpoint/2010/main" val="95043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8BC524-D161-41AB-A896-7F20D27F206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6) DNA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F766342-3222-4B0B-8E87-49FF8C46596F}"/>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DNA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编码将解表示为符号或值序列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C-G)</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a:p>
            <a:pPr marL="60325" indent="0">
              <a:buNone/>
            </a:pPr>
            <a:endParaRPr lang="en-US" dirty="0"/>
          </a:p>
        </p:txBody>
      </p:sp>
      <p:sp>
        <p:nvSpPr>
          <p:cNvPr id="4" name="Slide Number Placeholder 3">
            <a:extLst>
              <a:ext uri="{FF2B5EF4-FFF2-40B4-BE49-F238E27FC236}">
                <a16:creationId xmlns="" xmlns:a16="http://schemas.microsoft.com/office/drawing/2014/main" id="{B8A4EE18-1F93-4FF3-8371-7DCDD5200346}"/>
              </a:ext>
            </a:extLst>
          </p:cNvPr>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spTree>
    <p:extLst>
      <p:ext uri="{BB962C8B-B14F-4D97-AF65-F5344CB8AC3E}">
        <p14:creationId xmlns:p14="http://schemas.microsoft.com/office/powerpoint/2010/main" val="37711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99A0BA-0E68-4261-81BB-8A741FE31372}"/>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7)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混乱编码方法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D0F4455-0EF1-4A01-823C-AB6AB92D74CA}"/>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混乱编码是一种比传统编码方法（如二进制或实值编码）在表示解方面更灵活的编码类型。</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在混乱编码中，染色体中的每个基因代表一个可以取几个值之一的“混乱”变量。</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每个混乱变量的可能值不是固定的，而是由定义该变量有效值的一组规则或约束决定。</a:t>
            </a:r>
            <a:endParaRPr lang="en-US" dirty="0"/>
          </a:p>
        </p:txBody>
      </p:sp>
      <p:sp>
        <p:nvSpPr>
          <p:cNvPr id="4" name="Slide Number Placeholder 3">
            <a:extLst>
              <a:ext uri="{FF2B5EF4-FFF2-40B4-BE49-F238E27FC236}">
                <a16:creationId xmlns="" xmlns:a16="http://schemas.microsoft.com/office/drawing/2014/main" id="{2A75BB2A-8809-4422-80EA-97BAAEC4BBB5}"/>
              </a:ext>
            </a:extLst>
          </p:cNvPr>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spTree>
    <p:extLst>
      <p:ext uri="{BB962C8B-B14F-4D97-AF65-F5344CB8AC3E}">
        <p14:creationId xmlns:p14="http://schemas.microsoft.com/office/powerpoint/2010/main" val="174674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6F5B4E-0868-4FFD-9E60-50A58A0EBC47}"/>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7)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混乱编码方法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DFA17AC-AF01-4726-AB5D-9E81D58D5816}"/>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例如，假设我们使用混乱编码来表示一组对象，其中每个对象都有颜色和形状。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每个对象的颜色可以是红色、绿色或蓝色，形状可以是正方形、圆形或三角形。</a:t>
            </a:r>
          </a:p>
          <a:p>
            <a:pPr marL="60325" indent="0">
              <a:buNone/>
            </a:pPr>
            <a:endParaRPr lang="en-US" dirty="0"/>
          </a:p>
        </p:txBody>
      </p:sp>
      <p:sp>
        <p:nvSpPr>
          <p:cNvPr id="4" name="Slide Number Placeholder 3">
            <a:extLst>
              <a:ext uri="{FF2B5EF4-FFF2-40B4-BE49-F238E27FC236}">
                <a16:creationId xmlns="" xmlns:a16="http://schemas.microsoft.com/office/drawing/2014/main" id="{BDCC50EB-DB66-43E0-9EBF-263D74748A21}"/>
              </a:ext>
            </a:extLst>
          </p:cNvPr>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spTree>
    <p:extLst>
      <p:ext uri="{BB962C8B-B14F-4D97-AF65-F5344CB8AC3E}">
        <p14:creationId xmlns:p14="http://schemas.microsoft.com/office/powerpoint/2010/main" val="52921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4FB4DD-DC52-45E2-8710-7B71A831DBB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7)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混乱编码方法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A4E1200-1DD2-476E-BA67-3529D28FCAD2}"/>
              </a:ext>
            </a:extLst>
          </p:cNvPr>
          <p:cNvSpPr>
            <a:spLocks noGrp="1"/>
          </p:cNvSpPr>
          <p:nvPr>
            <p:ph idx="1"/>
          </p:nvPr>
        </p:nvSpPr>
        <p:spPr>
          <a:xfrm>
            <a:off x="2050026" y="843281"/>
            <a:ext cx="6983921" cy="3870006"/>
          </a:xfrm>
        </p:spPr>
        <p:txBody>
          <a:bodyPr/>
          <a:lstStyle/>
          <a:p>
            <a:r>
              <a:rPr lang="zh-CN" altLang="en-US" b="0" i="0" kern="1200" dirty="0">
                <a:solidFill>
                  <a:schemeClr val="tx1"/>
                </a:solidFill>
                <a:effectLst/>
                <a:latin typeface="Calibri" panose="020F0502020204030204" pitchFamily="34" charset="0"/>
                <a:ea typeface="+mj-ea"/>
                <a:cs typeface="Arial" panose="020B0604020202020204" pitchFamily="34" charset="0"/>
              </a:rPr>
              <a:t>我们可能用一个具有 </a:t>
            </a:r>
            <a:r>
              <a:rPr lang="en-US" altLang="zh-CN" b="0" i="0" kern="1200" dirty="0">
                <a:solidFill>
                  <a:schemeClr val="tx1"/>
                </a:solidFill>
                <a:effectLst/>
                <a:latin typeface="Calibri" panose="020F0502020204030204" pitchFamily="34" charset="0"/>
                <a:ea typeface="+mj-ea"/>
                <a:cs typeface="Arial" panose="020B0604020202020204" pitchFamily="34" charset="0"/>
              </a:rPr>
              <a:t>9 </a:t>
            </a:r>
            <a:r>
              <a:rPr lang="zh-CN" altLang="en-US" b="0" i="0" kern="1200" dirty="0">
                <a:solidFill>
                  <a:schemeClr val="tx1"/>
                </a:solidFill>
                <a:effectLst/>
                <a:latin typeface="Calibri" panose="020F0502020204030204" pitchFamily="34" charset="0"/>
                <a:ea typeface="+mj-ea"/>
                <a:cs typeface="Arial" panose="020B0604020202020204" pitchFamily="34" charset="0"/>
              </a:rPr>
              <a:t>个可能值的混乱变量来表示每个对象：</a:t>
            </a:r>
          </a:p>
          <a:p>
            <a:r>
              <a:rPr lang="zh-CN" altLang="en-US" b="0" i="0" kern="1200" dirty="0">
                <a:solidFill>
                  <a:schemeClr val="tx1"/>
                </a:solidFill>
                <a:effectLst/>
                <a:latin typeface="Calibri" panose="020F0502020204030204" pitchFamily="34" charset="0"/>
                <a:ea typeface="+mj-ea"/>
                <a:cs typeface="Arial" panose="020B0604020202020204" pitchFamily="34" charset="0"/>
              </a:rPr>
              <a:t>使用混乱编码的缺点是，设计能够有效评估解质量的适应度函数可能更困难，因为每个变量的可能值不是固定的。</a:t>
            </a:r>
          </a:p>
          <a:p>
            <a:r>
              <a:rPr lang="zh-CN" altLang="en-US" b="0" i="0" kern="1200" dirty="0">
                <a:solidFill>
                  <a:schemeClr val="tx1"/>
                </a:solidFill>
                <a:effectLst/>
                <a:latin typeface="Calibri" panose="020F0502020204030204" pitchFamily="34" charset="0"/>
                <a:ea typeface="+mj-ea"/>
                <a:cs typeface="Arial" panose="020B0604020202020204" pitchFamily="34" charset="0"/>
              </a:rPr>
              <a:t>因此，混乱编码通常与其他技术（如模糊逻辑）结合使用，以提高遗传算法的性能。</a:t>
            </a:r>
            <a:endParaRPr lang="en-US" sz="1600" dirty="0"/>
          </a:p>
        </p:txBody>
      </p:sp>
      <p:sp>
        <p:nvSpPr>
          <p:cNvPr id="4" name="Slide Number Placeholder 3">
            <a:extLst>
              <a:ext uri="{FF2B5EF4-FFF2-40B4-BE49-F238E27FC236}">
                <a16:creationId xmlns="" xmlns:a16="http://schemas.microsoft.com/office/drawing/2014/main" id="{6B50F6D2-5697-4308-9B6B-C9931C19BC87}"/>
              </a:ext>
            </a:extLst>
          </p:cNvPr>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pic>
        <p:nvPicPr>
          <p:cNvPr id="6" name="Picture 5">
            <a:extLst>
              <a:ext uri="{FF2B5EF4-FFF2-40B4-BE49-F238E27FC236}">
                <a16:creationId xmlns="" xmlns:a16="http://schemas.microsoft.com/office/drawing/2014/main" id="{E1208AE8-031F-48FC-826A-0BD89003D88A}"/>
              </a:ext>
            </a:extLst>
          </p:cNvPr>
          <p:cNvPicPr>
            <a:picLocks noChangeAspect="1"/>
          </p:cNvPicPr>
          <p:nvPr/>
        </p:nvPicPr>
        <p:blipFill>
          <a:blip r:embed="rId2"/>
          <a:stretch>
            <a:fillRect/>
          </a:stretch>
        </p:blipFill>
        <p:spPr>
          <a:xfrm>
            <a:off x="501523" y="852247"/>
            <a:ext cx="1076475" cy="3439005"/>
          </a:xfrm>
          <a:prstGeom prst="rect">
            <a:avLst/>
          </a:prstGeom>
        </p:spPr>
      </p:pic>
    </p:spTree>
    <p:extLst>
      <p:ext uri="{BB962C8B-B14F-4D97-AF65-F5344CB8AC3E}">
        <p14:creationId xmlns:p14="http://schemas.microsoft.com/office/powerpoint/2010/main" val="30262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DFD0F7-300F-477B-8874-C116BAFAC0C7}"/>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汉明距离</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17378F2C-F5DF-4AE2-A227-45110F33A659}"/>
              </a:ext>
            </a:extLst>
          </p:cNvPr>
          <p:cNvSpPr>
            <a:spLocks noGrp="1"/>
          </p:cNvSpPr>
          <p:nvPr>
            <p:ph idx="1"/>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汉明距离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(HD)</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是相应基因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不同</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的位置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数量</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p>
          <a:p>
            <a:r>
              <a:rPr lang="en-US" altLang="zh-CN" sz="2800" b="1" i="0" kern="1200" dirty="0">
                <a:solidFill>
                  <a:schemeClr val="tx1"/>
                </a:solidFill>
                <a:effectLst/>
                <a:latin typeface="Calibri" panose="020F0502020204030204" pitchFamily="34" charset="0"/>
                <a:ea typeface="+mj-ea"/>
                <a:cs typeface="Arial" panose="020B0604020202020204" pitchFamily="34" charset="0"/>
              </a:rPr>
              <a:t>(0 1 1 1)</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和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(1 0 0 0)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之间的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汉明距离</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 是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，这是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位二进制码字段中最大的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汉明距离</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试试这个：</a:t>
            </a:r>
          </a:p>
        </p:txBody>
      </p:sp>
      <p:sp>
        <p:nvSpPr>
          <p:cNvPr id="4" name="Slide Number Placeholder 3">
            <a:extLst>
              <a:ext uri="{FF2B5EF4-FFF2-40B4-BE49-F238E27FC236}">
                <a16:creationId xmlns="" xmlns:a16="http://schemas.microsoft.com/office/drawing/2014/main" id="{654BD17C-B45E-47BC-B947-EEB4CF1E65F9}"/>
              </a:ext>
            </a:extLst>
          </p:cNvPr>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pic>
        <p:nvPicPr>
          <p:cNvPr id="6" name="Picture 5">
            <a:extLst>
              <a:ext uri="{FF2B5EF4-FFF2-40B4-BE49-F238E27FC236}">
                <a16:creationId xmlns="" xmlns:a16="http://schemas.microsoft.com/office/drawing/2014/main" id="{2AB647CE-B72A-470B-B74C-6E4BAEFC9D1B}"/>
              </a:ext>
            </a:extLst>
          </p:cNvPr>
          <p:cNvPicPr>
            <a:picLocks noChangeAspect="1"/>
          </p:cNvPicPr>
          <p:nvPr/>
        </p:nvPicPr>
        <p:blipFill>
          <a:blip r:embed="rId2"/>
          <a:stretch>
            <a:fillRect/>
          </a:stretch>
        </p:blipFill>
        <p:spPr>
          <a:xfrm>
            <a:off x="1343698" y="2924240"/>
            <a:ext cx="5763429" cy="1286054"/>
          </a:xfrm>
          <a:prstGeom prst="rect">
            <a:avLst/>
          </a:prstGeom>
        </p:spPr>
      </p:pic>
    </p:spTree>
    <p:extLst>
      <p:ext uri="{BB962C8B-B14F-4D97-AF65-F5344CB8AC3E}">
        <p14:creationId xmlns:p14="http://schemas.microsoft.com/office/powerpoint/2010/main" val="55785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什么是遗传算法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[4-8]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每个候选解都有一组属性（其染色体或基因型），这些属性可以被突变和改变。</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传统上，解以二进制形式表示，即由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0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和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组成的字符串，但其他编码方式也是可能的。</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遗传算法通常通过依赖生物启发的算子（如突变、交叉和选择）来为优化和搜索问题生成高质量的解决方案。</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spTree>
    <p:extLst>
      <p:ext uri="{BB962C8B-B14F-4D97-AF65-F5344CB8AC3E}">
        <p14:creationId xmlns:p14="http://schemas.microsoft.com/office/powerpoint/2010/main" val="31574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55034B-1F11-4C9B-A4D4-D15E928226A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10.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遗传算子</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686725ED-FBD8-4D5B-8AC8-2E35833AEEC5}"/>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这些算子改变后代的遗传组成，包括：</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选择</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交叉</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突变</a:t>
            </a:r>
          </a:p>
        </p:txBody>
      </p:sp>
      <p:sp>
        <p:nvSpPr>
          <p:cNvPr id="4" name="Slide Number Placeholder 3">
            <a:extLst>
              <a:ext uri="{FF2B5EF4-FFF2-40B4-BE49-F238E27FC236}">
                <a16:creationId xmlns="" xmlns:a16="http://schemas.microsoft.com/office/drawing/2014/main" id="{E4CF5DEF-58F3-4E21-A308-3A3A52962148}"/>
              </a:ext>
            </a:extLst>
          </p:cNvPr>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pic>
        <p:nvPicPr>
          <p:cNvPr id="6" name="Picture 5">
            <a:extLst>
              <a:ext uri="{FF2B5EF4-FFF2-40B4-BE49-F238E27FC236}">
                <a16:creationId xmlns="" xmlns:a16="http://schemas.microsoft.com/office/drawing/2014/main" id="{61D991F1-5789-47BD-BD23-967FFA52A0EF}"/>
              </a:ext>
            </a:extLst>
          </p:cNvPr>
          <p:cNvPicPr>
            <a:picLocks noChangeAspect="1"/>
          </p:cNvPicPr>
          <p:nvPr/>
        </p:nvPicPr>
        <p:blipFill>
          <a:blip r:embed="rId2"/>
          <a:stretch>
            <a:fillRect/>
          </a:stretch>
        </p:blipFill>
        <p:spPr>
          <a:xfrm>
            <a:off x="4572000" y="1489588"/>
            <a:ext cx="3824255" cy="3065474"/>
          </a:xfrm>
          <a:prstGeom prst="rect">
            <a:avLst/>
          </a:prstGeom>
        </p:spPr>
      </p:pic>
    </p:spTree>
    <p:extLst>
      <p:ext uri="{BB962C8B-B14F-4D97-AF65-F5344CB8AC3E}">
        <p14:creationId xmlns:p14="http://schemas.microsoft.com/office/powerpoint/2010/main" val="2584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6E75FE-C794-4063-9767-2EBA58A23D8B}"/>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B0D03D1-925F-4C89-842C-832989331EA2}"/>
              </a:ext>
            </a:extLst>
          </p:cNvPr>
          <p:cNvSpPr>
            <a:spLocks noGrp="1"/>
          </p:cNvSpPr>
          <p:nvPr>
            <p:ph idx="1"/>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选择是选择父代的过程，父代交配并重组以创建下一代的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后代</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a:t>
            </a:r>
          </a:p>
          <a:p>
            <a:pPr lvl="1"/>
            <a:r>
              <a:rPr lang="zh-CN" altLang="en-US" b="0" i="0" dirty="0">
                <a:effectLst/>
              </a:rPr>
              <a:t>好的父代驱动个体走向更好、更适应的解。</a:t>
            </a:r>
          </a:p>
          <a:p>
            <a:pPr marL="60325" indent="0">
              <a:buNone/>
            </a:pPr>
            <a:endParaRPr lang="en-US" dirty="0"/>
          </a:p>
        </p:txBody>
      </p:sp>
      <p:sp>
        <p:nvSpPr>
          <p:cNvPr id="4" name="Slide Number Placeholder 3">
            <a:extLst>
              <a:ext uri="{FF2B5EF4-FFF2-40B4-BE49-F238E27FC236}">
                <a16:creationId xmlns="" xmlns:a16="http://schemas.microsoft.com/office/drawing/2014/main" id="{8818EE7C-E4BD-4E3D-88B0-FA7FBF20769B}"/>
              </a:ext>
            </a:extLst>
          </p:cNvPr>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spTree>
    <p:extLst>
      <p:ext uri="{BB962C8B-B14F-4D97-AF65-F5344CB8AC3E}">
        <p14:creationId xmlns:p14="http://schemas.microsoft.com/office/powerpoint/2010/main" val="10384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4D853D-76E5-41CF-8257-83FAFB1F989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6AF07A2-319B-4BCA-8D44-633BEAEED830}"/>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轮盘赌选择（适应度比例选择）</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截断选择</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锦标赛选择</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排序选择</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随机选择</a:t>
            </a:r>
            <a:endParaRPr lang="en-US" dirty="0"/>
          </a:p>
        </p:txBody>
      </p:sp>
      <p:sp>
        <p:nvSpPr>
          <p:cNvPr id="4" name="Slide Number Placeholder 3">
            <a:extLst>
              <a:ext uri="{FF2B5EF4-FFF2-40B4-BE49-F238E27FC236}">
                <a16:creationId xmlns="" xmlns:a16="http://schemas.microsoft.com/office/drawing/2014/main" id="{AB9D4135-C4D6-42FE-BD28-1933902DDECC}"/>
              </a:ext>
            </a:extLst>
          </p:cNvPr>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spTree>
    <p:extLst>
      <p:ext uri="{BB962C8B-B14F-4D97-AF65-F5344CB8AC3E}">
        <p14:creationId xmlns:p14="http://schemas.microsoft.com/office/powerpoint/2010/main" val="283064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A4016B-12E8-4541-9981-86C03CE6D5A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轮盘赌选择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93DBE174-1425-42C0-9AFA-441F5CC60AC1}"/>
              </a:ext>
            </a:extLst>
          </p:cNvPr>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pic>
        <p:nvPicPr>
          <p:cNvPr id="8" name="Picture 7">
            <a:extLst>
              <a:ext uri="{FF2B5EF4-FFF2-40B4-BE49-F238E27FC236}">
                <a16:creationId xmlns="" xmlns:a16="http://schemas.microsoft.com/office/drawing/2014/main" id="{A96990E6-855B-4EFB-9506-4656E475D779}"/>
              </a:ext>
            </a:extLst>
          </p:cNvPr>
          <p:cNvPicPr>
            <a:picLocks noChangeAspect="1"/>
          </p:cNvPicPr>
          <p:nvPr/>
        </p:nvPicPr>
        <p:blipFill>
          <a:blip r:embed="rId2"/>
          <a:stretch>
            <a:fillRect/>
          </a:stretch>
        </p:blipFill>
        <p:spPr>
          <a:xfrm>
            <a:off x="211853" y="1750762"/>
            <a:ext cx="4630049" cy="3035551"/>
          </a:xfrm>
          <a:prstGeom prst="rect">
            <a:avLst/>
          </a:prstGeom>
        </p:spPr>
      </p:pic>
      <p:pic>
        <p:nvPicPr>
          <p:cNvPr id="10" name="Picture 9">
            <a:extLst>
              <a:ext uri="{FF2B5EF4-FFF2-40B4-BE49-F238E27FC236}">
                <a16:creationId xmlns="" xmlns:a16="http://schemas.microsoft.com/office/drawing/2014/main" id="{029DC7C8-B516-4345-BA61-75972E908010}"/>
              </a:ext>
            </a:extLst>
          </p:cNvPr>
          <p:cNvPicPr>
            <a:picLocks noChangeAspect="1"/>
          </p:cNvPicPr>
          <p:nvPr/>
        </p:nvPicPr>
        <p:blipFill>
          <a:blip r:embed="rId3"/>
          <a:stretch>
            <a:fillRect/>
          </a:stretch>
        </p:blipFill>
        <p:spPr>
          <a:xfrm>
            <a:off x="6627767" y="14287"/>
            <a:ext cx="2448267" cy="3839111"/>
          </a:xfrm>
          <a:prstGeom prst="rect">
            <a:avLst/>
          </a:prstGeom>
        </p:spPr>
      </p:pic>
    </p:spTree>
    <p:extLst>
      <p:ext uri="{BB962C8B-B14F-4D97-AF65-F5344CB8AC3E}">
        <p14:creationId xmlns:p14="http://schemas.microsoft.com/office/powerpoint/2010/main" val="366618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A1497F-4EC9-42C8-ACBB-D531BAAD872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适应度值</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D3C68558-FABE-4BB1-899D-950C98496054}"/>
              </a:ext>
            </a:extLst>
          </p:cNvPr>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pic>
        <p:nvPicPr>
          <p:cNvPr id="6" name="Picture 5">
            <a:extLst>
              <a:ext uri="{FF2B5EF4-FFF2-40B4-BE49-F238E27FC236}">
                <a16:creationId xmlns="" xmlns:a16="http://schemas.microsoft.com/office/drawing/2014/main" id="{F0B0DD11-4150-4C96-9F56-34C4DBC8F2F8}"/>
              </a:ext>
            </a:extLst>
          </p:cNvPr>
          <p:cNvPicPr>
            <a:picLocks noChangeAspect="1"/>
          </p:cNvPicPr>
          <p:nvPr/>
        </p:nvPicPr>
        <p:blipFill>
          <a:blip r:embed="rId2"/>
          <a:stretch>
            <a:fillRect/>
          </a:stretch>
        </p:blipFill>
        <p:spPr>
          <a:xfrm>
            <a:off x="722671" y="822776"/>
            <a:ext cx="7698658" cy="4306437"/>
          </a:xfrm>
          <a:prstGeom prst="rect">
            <a:avLst/>
          </a:prstGeom>
        </p:spPr>
      </p:pic>
    </p:spTree>
    <p:extLst>
      <p:ext uri="{BB962C8B-B14F-4D97-AF65-F5344CB8AC3E}">
        <p14:creationId xmlns:p14="http://schemas.microsoft.com/office/powerpoint/2010/main" val="9193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A5333E-2452-4411-9478-6177B5D741D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选择概率</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755DB6F-6014-47F4-852A-53AF665D9171}"/>
              </a:ext>
            </a:extLst>
          </p:cNvPr>
          <p:cNvSpPr>
            <a:spLocks noGrp="1"/>
          </p:cNvSpPr>
          <p:nvPr>
            <p:ph idx="1"/>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适应度缩放有两个目的：</a:t>
            </a:r>
          </a:p>
          <a:p>
            <a:pPr lvl="1"/>
            <a:r>
              <a:rPr lang="zh-CN" altLang="en-US" b="0" i="0" dirty="0">
                <a:effectLst/>
              </a:rPr>
              <a:t>保持染色体相对适应度评级之间的合理差异。</a:t>
            </a:r>
          </a:p>
          <a:p>
            <a:pPr lvl="1"/>
            <a:r>
              <a:rPr lang="zh-CN" altLang="en-US" b="0" i="0" dirty="0">
                <a:effectLst/>
              </a:rPr>
              <a:t>防止某些超级染色体过早接管，以满足早期限制竞争但后期刺激竞争的要求。</a:t>
            </a:r>
            <a:endParaRPr lang="en-US" dirty="0"/>
          </a:p>
        </p:txBody>
      </p:sp>
      <p:sp>
        <p:nvSpPr>
          <p:cNvPr id="4" name="Slide Number Placeholder 3">
            <a:extLst>
              <a:ext uri="{FF2B5EF4-FFF2-40B4-BE49-F238E27FC236}">
                <a16:creationId xmlns="" xmlns:a16="http://schemas.microsoft.com/office/drawing/2014/main" id="{0A75731D-9207-4E0E-90A8-BD483083A8A3}"/>
              </a:ext>
            </a:extLst>
          </p:cNvPr>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spTree>
    <p:extLst>
      <p:ext uri="{BB962C8B-B14F-4D97-AF65-F5344CB8AC3E}">
        <p14:creationId xmlns:p14="http://schemas.microsoft.com/office/powerpoint/2010/main" val="4164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A36CF5-87A8-43CF-B8EB-B125AC9434A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选择概率</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4D22AB5-0583-4198-823C-6AA38765FECC}"/>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假设第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条染色体的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原始</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适应度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fk</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（例如目标函数值），</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缩放后的适应度</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fk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是：</a:t>
            </a: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函数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g(⋅</a:t>
            </a:r>
            <a:r>
              <a:rPr lang="en-US" altLang="zh-CN" sz="2000" b="0" i="0" kern="1200" dirty="0" smtClean="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smtClean="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可能采取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不同形式</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以产生不同的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缩放方法</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p:txBody>
      </p:sp>
      <p:sp>
        <p:nvSpPr>
          <p:cNvPr id="4" name="Slide Number Placeholder 3">
            <a:extLst>
              <a:ext uri="{FF2B5EF4-FFF2-40B4-BE49-F238E27FC236}">
                <a16:creationId xmlns="" xmlns:a16="http://schemas.microsoft.com/office/drawing/2014/main" id="{809EB4E4-0DC0-40F5-A594-DE6099B1F02F}"/>
              </a:ext>
            </a:extLst>
          </p:cNvPr>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pic>
        <p:nvPicPr>
          <p:cNvPr id="6" name="Picture 5">
            <a:extLst>
              <a:ext uri="{FF2B5EF4-FFF2-40B4-BE49-F238E27FC236}">
                <a16:creationId xmlns="" xmlns:a16="http://schemas.microsoft.com/office/drawing/2014/main" id="{DCD179D2-8058-4603-A20C-3C88B570DDC3}"/>
              </a:ext>
            </a:extLst>
          </p:cNvPr>
          <p:cNvPicPr>
            <a:picLocks noChangeAspect="1"/>
          </p:cNvPicPr>
          <p:nvPr/>
        </p:nvPicPr>
        <p:blipFill>
          <a:blip r:embed="rId2"/>
          <a:stretch>
            <a:fillRect/>
          </a:stretch>
        </p:blipFill>
        <p:spPr>
          <a:xfrm>
            <a:off x="3271370" y="1469085"/>
            <a:ext cx="2276793" cy="981212"/>
          </a:xfrm>
          <a:prstGeom prst="rect">
            <a:avLst/>
          </a:prstGeom>
        </p:spPr>
      </p:pic>
    </p:spTree>
    <p:extLst>
      <p:ext uri="{BB962C8B-B14F-4D97-AF65-F5344CB8AC3E}">
        <p14:creationId xmlns:p14="http://schemas.microsoft.com/office/powerpoint/2010/main" val="346414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DD4307-D18A-4A64-866F-53F6CFF7D62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截断选择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8E83838-2BF5-4F67-BE66-D611EE4E3135}"/>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它分配一个与个体适应度值成比例的选择概率，这样只有具有最高适应度值的前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n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个个体被选择进行繁殖，其中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n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是一个预定义的参数。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截断选择背后的基本思想是保留迄今为止找到的最佳解并丢弃其余部分。</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这在目标是快速收敛到最优解或维持多样化种群的情况下可能很有用。</a:t>
            </a:r>
          </a:p>
          <a:p>
            <a:endParaRPr lang="en-US" dirty="0"/>
          </a:p>
        </p:txBody>
      </p:sp>
      <p:sp>
        <p:nvSpPr>
          <p:cNvPr id="4" name="Slide Number Placeholder 3">
            <a:extLst>
              <a:ext uri="{FF2B5EF4-FFF2-40B4-BE49-F238E27FC236}">
                <a16:creationId xmlns="" xmlns:a16="http://schemas.microsoft.com/office/drawing/2014/main" id="{EE82C601-CBE7-4006-9B07-94F386EDA384}"/>
              </a:ext>
            </a:extLst>
          </p:cNvPr>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spTree>
    <p:extLst>
      <p:ext uri="{BB962C8B-B14F-4D97-AF65-F5344CB8AC3E}">
        <p14:creationId xmlns:p14="http://schemas.microsoft.com/office/powerpoint/2010/main" val="288042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9A966D-C58F-4E80-807F-333967A0EB69}"/>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3)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锦标赛选择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1B3F17CF-BF13-4F3D-AAE9-664BA16DC284}"/>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选择过程首先从种群中随机选择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个个体的子集，其中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是一个预定义的参数。</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然后这些个体在锦标赛中竞争，其中具有最高适应度值的个体被选为获胜者并进入下一轮。</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重复此过程，直到选出所需数量的个体。</a:t>
            </a:r>
          </a:p>
          <a:p>
            <a:endParaRPr lang="en-US" dirty="0"/>
          </a:p>
        </p:txBody>
      </p:sp>
      <p:sp>
        <p:nvSpPr>
          <p:cNvPr id="4" name="Slide Number Placeholder 3">
            <a:extLst>
              <a:ext uri="{FF2B5EF4-FFF2-40B4-BE49-F238E27FC236}">
                <a16:creationId xmlns="" xmlns:a16="http://schemas.microsoft.com/office/drawing/2014/main" id="{8D56AB23-4275-434D-96B3-C81344A0E0A1}"/>
              </a:ext>
            </a:extLst>
          </p:cNvPr>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spTree>
    <p:extLst>
      <p:ext uri="{BB962C8B-B14F-4D97-AF65-F5344CB8AC3E}">
        <p14:creationId xmlns:p14="http://schemas.microsoft.com/office/powerpoint/2010/main" val="24353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E9253C-642C-47EA-BD4F-825286C61559}"/>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排序选择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B9675200-B54D-4B07-AB90-61A2CF151014}"/>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在排序选择中，根据个体的适应度值对其进行排序，并根据其在排序列表中的位置为每个个体分配一个等级。</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最好的个体被赋予等级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，第二好的被赋予等级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，依此类推，直到所有个体都被排名。</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排序选择分配的选择概率具有这样的特性：较好的个体比较差的个体有更高的被选择概率，但概率与适应度不成比例。</a:t>
            </a:r>
          </a:p>
          <a:p>
            <a:endParaRPr lang="en-US" dirty="0"/>
          </a:p>
        </p:txBody>
      </p:sp>
      <p:sp>
        <p:nvSpPr>
          <p:cNvPr id="4" name="Slide Number Placeholder 3">
            <a:extLst>
              <a:ext uri="{FF2B5EF4-FFF2-40B4-BE49-F238E27FC236}">
                <a16:creationId xmlns="" xmlns:a16="http://schemas.microsoft.com/office/drawing/2014/main" id="{31A40BAD-C41D-41B4-B87C-73D000B33F16}"/>
              </a:ext>
            </a:extLst>
          </p:cNvPr>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spTree>
    <p:extLst>
      <p:ext uri="{BB962C8B-B14F-4D97-AF65-F5344CB8AC3E}">
        <p14:creationId xmlns:p14="http://schemas.microsoft.com/office/powerpoint/2010/main" val="1375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什么是遗传算法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[4-8]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一个“适应度”函数评估每个解，以决定它是否会贡献给下一代的解。在每一代中，评估群体中每个个体的适应度；适应度通常就是待解决优化问题中目标函数的值。</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从当前群体中选择适应度更高的个体，并且每个个体的基因组被修改（通过遗传算子）以形成新的一代。</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spTree>
    <p:extLst>
      <p:ext uri="{BB962C8B-B14F-4D97-AF65-F5344CB8AC3E}">
        <p14:creationId xmlns:p14="http://schemas.microsoft.com/office/powerpoint/2010/main" val="259990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0F7EB-4AF4-4D86-AC05-198CFB618CA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排序选择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A5EF97C-1B9F-48B5-AB06-52B328C83E3B}"/>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对个体进行排序后，根据其等级为每个个体分配一个选择概率。</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等级为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i</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的个体的选择概率计算如下：</a:t>
            </a: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其中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c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是一个常数，通常设置为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N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是种群大小，</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S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是种群中所有个体的概率之和。</a:t>
            </a:r>
          </a:p>
          <a:p>
            <a:endParaRPr lang="en-US" dirty="0"/>
          </a:p>
        </p:txBody>
      </p:sp>
      <p:sp>
        <p:nvSpPr>
          <p:cNvPr id="4" name="Slide Number Placeholder 3">
            <a:extLst>
              <a:ext uri="{FF2B5EF4-FFF2-40B4-BE49-F238E27FC236}">
                <a16:creationId xmlns="" xmlns:a16="http://schemas.microsoft.com/office/drawing/2014/main" id="{1AD5BCF2-F4C1-4369-BAE4-17FDC04E9F6D}"/>
              </a:ext>
            </a:extLst>
          </p:cNvPr>
          <p:cNvSpPr>
            <a:spLocks noGrp="1"/>
          </p:cNvSpPr>
          <p:nvPr>
            <p:ph type="sldNum" sz="quarter" idx="10"/>
          </p:nvPr>
        </p:nvSpPr>
        <p:spPr/>
        <p:txBody>
          <a:bodyPr/>
          <a:lstStyle/>
          <a:p>
            <a:pPr>
              <a:defRPr/>
            </a:pPr>
            <a:fld id="{3209C3FB-4AD6-4B36-A2A7-63E869CCBCB1}" type="slidenum">
              <a:rPr lang="zh-CN" altLang="en-US" smtClean="0"/>
              <a:t>70</a:t>
            </a:fld>
            <a:endParaRPr lang="en-US" altLang="zh-CN"/>
          </a:p>
        </p:txBody>
      </p:sp>
      <p:pic>
        <p:nvPicPr>
          <p:cNvPr id="6" name="Picture 5">
            <a:extLst>
              <a:ext uri="{FF2B5EF4-FFF2-40B4-BE49-F238E27FC236}">
                <a16:creationId xmlns="" xmlns:a16="http://schemas.microsoft.com/office/drawing/2014/main" id="{BFD2CD59-B592-4411-8841-43468354B7EB}"/>
              </a:ext>
            </a:extLst>
          </p:cNvPr>
          <p:cNvPicPr>
            <a:picLocks noChangeAspect="1"/>
          </p:cNvPicPr>
          <p:nvPr/>
        </p:nvPicPr>
        <p:blipFill>
          <a:blip r:embed="rId2"/>
          <a:stretch>
            <a:fillRect/>
          </a:stretch>
        </p:blipFill>
        <p:spPr>
          <a:xfrm>
            <a:off x="2371046" y="1562055"/>
            <a:ext cx="4867954" cy="647790"/>
          </a:xfrm>
          <a:prstGeom prst="rect">
            <a:avLst/>
          </a:prstGeom>
        </p:spPr>
      </p:pic>
    </p:spTree>
    <p:extLst>
      <p:ext uri="{BB962C8B-B14F-4D97-AF65-F5344CB8AC3E}">
        <p14:creationId xmlns:p14="http://schemas.microsoft.com/office/powerpoint/2010/main" val="101268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501934-4CB0-4B6F-97D6-6D6086A0081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随机选择</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E30CF37-DE3A-49E0-BE1C-A1AE7540981F}"/>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它是为了维持种群内的遗传多样性，并确保适应度值较低的个体仍然有机会被选择到下一代。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该过程涉及从种群中随机选择个体，选择概率与其适应度值成比例。</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具有较高适应度值的个体有更高的被选择机会，但适应度值较低的个体并不被完全排除。</a:t>
            </a:r>
          </a:p>
          <a:p>
            <a:endParaRPr lang="en-US" dirty="0"/>
          </a:p>
        </p:txBody>
      </p:sp>
      <p:sp>
        <p:nvSpPr>
          <p:cNvPr id="4" name="Slide Number Placeholder 3">
            <a:extLst>
              <a:ext uri="{FF2B5EF4-FFF2-40B4-BE49-F238E27FC236}">
                <a16:creationId xmlns="" xmlns:a16="http://schemas.microsoft.com/office/drawing/2014/main" id="{1A20EA22-5FA1-40E8-9DA2-BB7C80D304DF}"/>
              </a:ext>
            </a:extLst>
          </p:cNvPr>
          <p:cNvSpPr>
            <a:spLocks noGrp="1"/>
          </p:cNvSpPr>
          <p:nvPr>
            <p:ph type="sldNum" sz="quarter" idx="10"/>
          </p:nvPr>
        </p:nvSpPr>
        <p:spPr/>
        <p:txBody>
          <a:bodyPr/>
          <a:lstStyle/>
          <a:p>
            <a:pPr>
              <a:defRPr/>
            </a:pPr>
            <a:fld id="{3209C3FB-4AD6-4B36-A2A7-63E869CCBCB1}" type="slidenum">
              <a:rPr lang="zh-CN" altLang="en-US" smtClean="0"/>
              <a:t>71</a:t>
            </a:fld>
            <a:endParaRPr lang="en-US" altLang="zh-CN"/>
          </a:p>
        </p:txBody>
      </p:sp>
    </p:spTree>
    <p:extLst>
      <p:ext uri="{BB962C8B-B14F-4D97-AF65-F5344CB8AC3E}">
        <p14:creationId xmlns:p14="http://schemas.microsoft.com/office/powerpoint/2010/main" val="41619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F7D556-ACBD-45E2-97F3-0F15AF86855A}"/>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交叉</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9049B24F-E5B1-4477-832D-8AB2A78913BF}"/>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交叉算子类似于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繁殖和生物交叉。</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在这个过程中，选择多个父代，并使用父代的遗传物质产生一个或多个后代。</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交叉通常以高概率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(pc)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应用于遗传算法。</a:t>
            </a:r>
          </a:p>
        </p:txBody>
      </p:sp>
      <p:sp>
        <p:nvSpPr>
          <p:cNvPr id="4" name="Slide Number Placeholder 3">
            <a:extLst>
              <a:ext uri="{FF2B5EF4-FFF2-40B4-BE49-F238E27FC236}">
                <a16:creationId xmlns="" xmlns:a16="http://schemas.microsoft.com/office/drawing/2014/main" id="{2A8400EC-D632-4E80-AA8F-1661D28951FD}"/>
              </a:ext>
            </a:extLst>
          </p:cNvPr>
          <p:cNvSpPr>
            <a:spLocks noGrp="1"/>
          </p:cNvSpPr>
          <p:nvPr>
            <p:ph type="sldNum" sz="quarter" idx="10"/>
          </p:nvPr>
        </p:nvSpPr>
        <p:spPr/>
        <p:txBody>
          <a:bodyPr/>
          <a:lstStyle/>
          <a:p>
            <a:pPr>
              <a:defRPr/>
            </a:pPr>
            <a:fld id="{3209C3FB-4AD6-4B36-A2A7-63E869CCBCB1}" type="slidenum">
              <a:rPr lang="zh-CN" altLang="en-US" smtClean="0"/>
              <a:t>72</a:t>
            </a:fld>
            <a:endParaRPr lang="en-US" altLang="zh-CN"/>
          </a:p>
        </p:txBody>
      </p:sp>
    </p:spTree>
    <p:extLst>
      <p:ext uri="{BB962C8B-B14F-4D97-AF65-F5344CB8AC3E}">
        <p14:creationId xmlns:p14="http://schemas.microsoft.com/office/powerpoint/2010/main" val="12845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10C47F-A9A1-41DB-A1CB-2228A1474944}"/>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交叉</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C60BA94-0CE7-4140-9656-95DD1E3E31A2}"/>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单点交叉，位置在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号</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多点交叉，位置在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号和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7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号</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4" name="Slide Number Placeholder 3">
            <a:extLst>
              <a:ext uri="{FF2B5EF4-FFF2-40B4-BE49-F238E27FC236}">
                <a16:creationId xmlns="" xmlns:a16="http://schemas.microsoft.com/office/drawing/2014/main" id="{E856EC53-9D17-49A3-AF19-ADDEBB86B438}"/>
              </a:ext>
            </a:extLst>
          </p:cNvPr>
          <p:cNvSpPr>
            <a:spLocks noGrp="1"/>
          </p:cNvSpPr>
          <p:nvPr>
            <p:ph type="sldNum" sz="quarter" idx="10"/>
          </p:nvPr>
        </p:nvSpPr>
        <p:spPr/>
        <p:txBody>
          <a:bodyPr/>
          <a:lstStyle/>
          <a:p>
            <a:pPr>
              <a:defRPr/>
            </a:pPr>
            <a:fld id="{3209C3FB-4AD6-4B36-A2A7-63E869CCBCB1}" type="slidenum">
              <a:rPr lang="zh-CN" altLang="en-US" smtClean="0"/>
              <a:t>73</a:t>
            </a:fld>
            <a:endParaRPr lang="en-US" altLang="zh-CN"/>
          </a:p>
        </p:txBody>
      </p:sp>
      <p:pic>
        <p:nvPicPr>
          <p:cNvPr id="6" name="Picture 5">
            <a:extLst>
              <a:ext uri="{FF2B5EF4-FFF2-40B4-BE49-F238E27FC236}">
                <a16:creationId xmlns="" xmlns:a16="http://schemas.microsoft.com/office/drawing/2014/main" id="{644CB448-B5CD-4A7A-A415-EDB769761F3D}"/>
              </a:ext>
            </a:extLst>
          </p:cNvPr>
          <p:cNvPicPr>
            <a:picLocks noChangeAspect="1"/>
          </p:cNvPicPr>
          <p:nvPr/>
        </p:nvPicPr>
        <p:blipFill>
          <a:blip r:embed="rId2"/>
          <a:stretch>
            <a:fillRect/>
          </a:stretch>
        </p:blipFill>
        <p:spPr>
          <a:xfrm>
            <a:off x="808595" y="1284525"/>
            <a:ext cx="7382905" cy="1733792"/>
          </a:xfrm>
          <a:prstGeom prst="rect">
            <a:avLst/>
          </a:prstGeom>
        </p:spPr>
      </p:pic>
      <p:pic>
        <p:nvPicPr>
          <p:cNvPr id="8" name="Picture 7">
            <a:extLst>
              <a:ext uri="{FF2B5EF4-FFF2-40B4-BE49-F238E27FC236}">
                <a16:creationId xmlns="" xmlns:a16="http://schemas.microsoft.com/office/drawing/2014/main" id="{A61174EC-AC67-4462-ABE6-FD618556B61D}"/>
              </a:ext>
            </a:extLst>
          </p:cNvPr>
          <p:cNvPicPr>
            <a:picLocks noChangeAspect="1"/>
          </p:cNvPicPr>
          <p:nvPr/>
        </p:nvPicPr>
        <p:blipFill>
          <a:blip r:embed="rId3"/>
          <a:stretch>
            <a:fillRect/>
          </a:stretch>
        </p:blipFill>
        <p:spPr>
          <a:xfrm>
            <a:off x="372998" y="3459561"/>
            <a:ext cx="8592749" cy="1638529"/>
          </a:xfrm>
          <a:prstGeom prst="rect">
            <a:avLst/>
          </a:prstGeom>
        </p:spPr>
      </p:pic>
    </p:spTree>
    <p:extLst>
      <p:ext uri="{BB962C8B-B14F-4D97-AF65-F5344CB8AC3E}">
        <p14:creationId xmlns:p14="http://schemas.microsoft.com/office/powerpoint/2010/main" val="213298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B0C7F8-B38E-4670-A062-38B79409D375}"/>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交叉</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D1DFAF1E-720B-4D18-BEBF-352D43791C7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均匀交叉</a:t>
            </a: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endParaRPr lang="en-US" altLang="zh-CN" sz="2000" b="1"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1" kern="1200" dirty="0">
                <a:solidFill>
                  <a:schemeClr val="tx1"/>
                </a:solidFill>
                <a:effectLst/>
                <a:latin typeface="Calibri" panose="020F0502020204030204" pitchFamily="34" charset="0"/>
                <a:ea typeface="+mj-ea"/>
                <a:cs typeface="Arial" panose="020B0604020202020204" pitchFamily="34" charset="0"/>
              </a:rPr>
              <a:t>整体算术重组</a:t>
            </a: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4" name="Slide Number Placeholder 3">
            <a:extLst>
              <a:ext uri="{FF2B5EF4-FFF2-40B4-BE49-F238E27FC236}">
                <a16:creationId xmlns="" xmlns:a16="http://schemas.microsoft.com/office/drawing/2014/main" id="{D5C6D387-8DD1-48F9-AFBC-EEF05D431F9D}"/>
              </a:ext>
            </a:extLst>
          </p:cNvPr>
          <p:cNvSpPr>
            <a:spLocks noGrp="1"/>
          </p:cNvSpPr>
          <p:nvPr>
            <p:ph type="sldNum" sz="quarter" idx="10"/>
          </p:nvPr>
        </p:nvSpPr>
        <p:spPr/>
        <p:txBody>
          <a:bodyPr/>
          <a:lstStyle/>
          <a:p>
            <a:pPr>
              <a:defRPr/>
            </a:pPr>
            <a:fld id="{3209C3FB-4AD6-4B36-A2A7-63E869CCBCB1}" type="slidenum">
              <a:rPr lang="zh-CN" altLang="en-US" smtClean="0"/>
              <a:t>74</a:t>
            </a:fld>
            <a:endParaRPr lang="en-US" altLang="zh-CN"/>
          </a:p>
        </p:txBody>
      </p:sp>
      <p:pic>
        <p:nvPicPr>
          <p:cNvPr id="6" name="Picture 5">
            <a:extLst>
              <a:ext uri="{FF2B5EF4-FFF2-40B4-BE49-F238E27FC236}">
                <a16:creationId xmlns="" xmlns:a16="http://schemas.microsoft.com/office/drawing/2014/main" id="{C07CB890-7D22-4E9F-B7DE-13AEE9BD03FE}"/>
              </a:ext>
            </a:extLst>
          </p:cNvPr>
          <p:cNvPicPr>
            <a:picLocks noChangeAspect="1"/>
          </p:cNvPicPr>
          <p:nvPr/>
        </p:nvPicPr>
        <p:blipFill>
          <a:blip r:embed="rId2"/>
          <a:stretch>
            <a:fillRect/>
          </a:stretch>
        </p:blipFill>
        <p:spPr>
          <a:xfrm>
            <a:off x="307829" y="1215721"/>
            <a:ext cx="8726118" cy="1428949"/>
          </a:xfrm>
          <a:prstGeom prst="rect">
            <a:avLst/>
          </a:prstGeom>
        </p:spPr>
      </p:pic>
      <p:pic>
        <p:nvPicPr>
          <p:cNvPr id="8" name="Picture 7">
            <a:extLst>
              <a:ext uri="{FF2B5EF4-FFF2-40B4-BE49-F238E27FC236}">
                <a16:creationId xmlns="" xmlns:a16="http://schemas.microsoft.com/office/drawing/2014/main" id="{DE75342C-A802-425F-9B18-6A08DD2EDCBB}"/>
              </a:ext>
            </a:extLst>
          </p:cNvPr>
          <p:cNvPicPr>
            <a:picLocks noChangeAspect="1"/>
          </p:cNvPicPr>
          <p:nvPr/>
        </p:nvPicPr>
        <p:blipFill>
          <a:blip r:embed="rId3"/>
          <a:stretch>
            <a:fillRect/>
          </a:stretch>
        </p:blipFill>
        <p:spPr>
          <a:xfrm>
            <a:off x="46993" y="3441666"/>
            <a:ext cx="9050013" cy="1209844"/>
          </a:xfrm>
          <a:prstGeom prst="rect">
            <a:avLst/>
          </a:prstGeom>
        </p:spPr>
      </p:pic>
    </p:spTree>
    <p:extLst>
      <p:ext uri="{BB962C8B-B14F-4D97-AF65-F5344CB8AC3E}">
        <p14:creationId xmlns:p14="http://schemas.microsoft.com/office/powerpoint/2010/main" val="416852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1B4742-678C-4A21-95A7-79E59D9A93D7}"/>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更多交叉算子</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C3394137-F8B5-4EAE-9722-675D6EAF3CE4}"/>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Davis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顺序交叉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(OX1)</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部分映射交叉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(PMX)</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基于顺序的交叉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(OX2)</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洗牌交叉</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环形交叉</a:t>
            </a:r>
          </a:p>
          <a:p>
            <a:endParaRPr lang="en-US" dirty="0"/>
          </a:p>
        </p:txBody>
      </p:sp>
      <p:sp>
        <p:nvSpPr>
          <p:cNvPr id="4" name="Slide Number Placeholder 3">
            <a:extLst>
              <a:ext uri="{FF2B5EF4-FFF2-40B4-BE49-F238E27FC236}">
                <a16:creationId xmlns="" xmlns:a16="http://schemas.microsoft.com/office/drawing/2014/main" id="{6137B431-91F0-4CA2-9623-73AB0695798B}"/>
              </a:ext>
            </a:extLst>
          </p:cNvPr>
          <p:cNvSpPr>
            <a:spLocks noGrp="1"/>
          </p:cNvSpPr>
          <p:nvPr>
            <p:ph type="sldNum" sz="quarter" idx="10"/>
          </p:nvPr>
        </p:nvSpPr>
        <p:spPr/>
        <p:txBody>
          <a:bodyPr/>
          <a:lstStyle/>
          <a:p>
            <a:pPr>
              <a:defRPr/>
            </a:pPr>
            <a:fld id="{3209C3FB-4AD6-4B36-A2A7-63E869CCBCB1}" type="slidenum">
              <a:rPr lang="zh-CN" altLang="en-US" smtClean="0"/>
              <a:t>75</a:t>
            </a:fld>
            <a:endParaRPr lang="en-US" altLang="zh-CN"/>
          </a:p>
        </p:txBody>
      </p:sp>
    </p:spTree>
    <p:extLst>
      <p:ext uri="{BB962C8B-B14F-4D97-AF65-F5344CB8AC3E}">
        <p14:creationId xmlns:p14="http://schemas.microsoft.com/office/powerpoint/2010/main" val="63265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8278DC-6227-4D0F-99E7-A76D31506760}"/>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突变</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B64A180E-911B-471E-92FD-1C912EBF438D}"/>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是染色体中的一个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小的随机</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调整，以获得一个新的解，它用于维持和引入遗传种群中的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多样性</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，并且通常以低概率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ρm</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ρm</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应用。</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如果概率非常高，遗传算法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退化</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为随机搜索。</a:t>
            </a: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是遗传算法中与搜索空间的“</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探索</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”相关的部分。已经观察到突变对于遗传算法的收敛是必不可少的，而交叉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不是</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p:txBody>
      </p:sp>
      <p:sp>
        <p:nvSpPr>
          <p:cNvPr id="4" name="Slide Number Placeholder 3">
            <a:extLst>
              <a:ext uri="{FF2B5EF4-FFF2-40B4-BE49-F238E27FC236}">
                <a16:creationId xmlns="" xmlns:a16="http://schemas.microsoft.com/office/drawing/2014/main" id="{846BCEBB-8A9C-416B-B1A0-6DA90D564DC8}"/>
              </a:ext>
            </a:extLst>
          </p:cNvPr>
          <p:cNvSpPr>
            <a:spLocks noGrp="1"/>
          </p:cNvSpPr>
          <p:nvPr>
            <p:ph type="sldNum" sz="quarter" idx="10"/>
          </p:nvPr>
        </p:nvSpPr>
        <p:spPr/>
        <p:txBody>
          <a:bodyPr/>
          <a:lstStyle/>
          <a:p>
            <a:pPr>
              <a:defRPr/>
            </a:pPr>
            <a:fld id="{3209C3FB-4AD6-4B36-A2A7-63E869CCBCB1}" type="slidenum">
              <a:rPr lang="zh-CN" altLang="en-US" smtClean="0"/>
              <a:t>76</a:t>
            </a:fld>
            <a:endParaRPr lang="en-US" altLang="zh-CN"/>
          </a:p>
        </p:txBody>
      </p:sp>
    </p:spTree>
    <p:extLst>
      <p:ext uri="{BB962C8B-B14F-4D97-AF65-F5344CB8AC3E}">
        <p14:creationId xmlns:p14="http://schemas.microsoft.com/office/powerpoint/2010/main" val="13927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41278C-B524-4116-A4A4-38601ACB3782}"/>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突变</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6500ECC4-487D-4F98-9360-13FBDECA82FA}"/>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位翻转突变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选择一个或多个随机位并翻转它们。</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位置在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4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号</a:t>
            </a:r>
          </a:p>
          <a:p>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dirty="0">
              <a:ea typeface="+mj-ea"/>
              <a:cs typeface="Arial" panose="020B0604020202020204" pitchFamily="34" charset="0"/>
            </a:endParaRP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随机重置</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随机重置是位翻转对于整数表示的扩展。在此，从允许值集合中分配一个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随机值</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给一个 </a:t>
            </a:r>
            <a:r>
              <a:rPr lang="zh-CN" altLang="en-US" sz="2000" b="1" i="0" kern="1200" dirty="0">
                <a:solidFill>
                  <a:schemeClr val="tx1"/>
                </a:solidFill>
                <a:effectLst/>
                <a:latin typeface="Calibri" panose="020F0502020204030204" pitchFamily="34" charset="0"/>
                <a:ea typeface="+mj-ea"/>
                <a:cs typeface="Arial" panose="020B0604020202020204" pitchFamily="34" charset="0"/>
              </a:rPr>
              <a:t>随机选择的基因</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p:txBody>
      </p:sp>
      <p:sp>
        <p:nvSpPr>
          <p:cNvPr id="4" name="Slide Number Placeholder 3">
            <a:extLst>
              <a:ext uri="{FF2B5EF4-FFF2-40B4-BE49-F238E27FC236}">
                <a16:creationId xmlns="" xmlns:a16="http://schemas.microsoft.com/office/drawing/2014/main" id="{38EC6BD8-2255-4ACC-A747-6A761A0F2B05}"/>
              </a:ext>
            </a:extLst>
          </p:cNvPr>
          <p:cNvSpPr>
            <a:spLocks noGrp="1"/>
          </p:cNvSpPr>
          <p:nvPr>
            <p:ph type="sldNum" sz="quarter" idx="10"/>
          </p:nvPr>
        </p:nvSpPr>
        <p:spPr/>
        <p:txBody>
          <a:bodyPr/>
          <a:lstStyle/>
          <a:p>
            <a:pPr>
              <a:defRPr/>
            </a:pPr>
            <a:fld id="{3209C3FB-4AD6-4B36-A2A7-63E869CCBCB1}" type="slidenum">
              <a:rPr lang="zh-CN" altLang="en-US" smtClean="0"/>
              <a:t>77</a:t>
            </a:fld>
            <a:endParaRPr lang="en-US" altLang="zh-CN"/>
          </a:p>
        </p:txBody>
      </p:sp>
      <p:pic>
        <p:nvPicPr>
          <p:cNvPr id="6" name="Picture 5">
            <a:extLst>
              <a:ext uri="{FF2B5EF4-FFF2-40B4-BE49-F238E27FC236}">
                <a16:creationId xmlns="" xmlns:a16="http://schemas.microsoft.com/office/drawing/2014/main" id="{14214797-E2E4-4720-9CBF-E8C5865CDD39}"/>
              </a:ext>
            </a:extLst>
          </p:cNvPr>
          <p:cNvPicPr>
            <a:picLocks noChangeAspect="1"/>
          </p:cNvPicPr>
          <p:nvPr/>
        </p:nvPicPr>
        <p:blipFill>
          <a:blip r:embed="rId2"/>
          <a:stretch>
            <a:fillRect/>
          </a:stretch>
        </p:blipFill>
        <p:spPr>
          <a:xfrm>
            <a:off x="139603" y="1990034"/>
            <a:ext cx="9059539" cy="543001"/>
          </a:xfrm>
          <a:prstGeom prst="rect">
            <a:avLst/>
          </a:prstGeom>
        </p:spPr>
      </p:pic>
    </p:spTree>
    <p:extLst>
      <p:ext uri="{BB962C8B-B14F-4D97-AF65-F5344CB8AC3E}">
        <p14:creationId xmlns:p14="http://schemas.microsoft.com/office/powerpoint/2010/main" val="15293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3BECB2-18B8-42B2-962F-3A771A6ADAF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突变</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AC4CC656-6651-4094-8BB0-0573916872E1}"/>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交换突变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随机选择染色体上的两个位置，并交换它们的值。这在基于排列的编码中很常见。</a:t>
            </a:r>
          </a:p>
          <a:p>
            <a:endParaRPr lang="en-US" altLang="zh-CN" sz="2000" b="1" i="0" kern="1200" dirty="0">
              <a:solidFill>
                <a:schemeClr val="tx1"/>
              </a:solidFill>
              <a:effectLst/>
              <a:latin typeface="Calibri" panose="020F0502020204030204" pitchFamily="34" charset="0"/>
              <a:ea typeface="+mj-ea"/>
              <a:cs typeface="Arial" panose="020B0604020202020204" pitchFamily="34" charset="0"/>
            </a:endParaRPr>
          </a:p>
          <a:p>
            <a:endParaRPr lang="en-US" altLang="zh-CN" b="1" dirty="0">
              <a:ea typeface="+mj-ea"/>
              <a:cs typeface="Arial" panose="020B0604020202020204" pitchFamily="34" charset="0"/>
            </a:endParaRPr>
          </a:p>
          <a:p>
            <a:r>
              <a:rPr lang="zh-CN" altLang="en-US" sz="2000" b="1" i="0" kern="1200" dirty="0">
                <a:solidFill>
                  <a:schemeClr val="tx1"/>
                </a:solidFill>
                <a:effectLst/>
                <a:latin typeface="Calibri" panose="020F0502020204030204" pitchFamily="34" charset="0"/>
                <a:ea typeface="+mj-ea"/>
                <a:cs typeface="Arial" panose="020B0604020202020204" pitchFamily="34" charset="0"/>
              </a:rPr>
              <a:t>扰乱突变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扰乱突变在排列表示中很流行。在此，从整个染色体中选择一个基因子集，并随机扰乱或打乱它们的值。</a:t>
            </a:r>
          </a:p>
        </p:txBody>
      </p:sp>
      <p:sp>
        <p:nvSpPr>
          <p:cNvPr id="4" name="Slide Number Placeholder 3">
            <a:extLst>
              <a:ext uri="{FF2B5EF4-FFF2-40B4-BE49-F238E27FC236}">
                <a16:creationId xmlns="" xmlns:a16="http://schemas.microsoft.com/office/drawing/2014/main" id="{F9F4507A-1219-4CE4-9AA4-07666174857B}"/>
              </a:ext>
            </a:extLst>
          </p:cNvPr>
          <p:cNvSpPr>
            <a:spLocks noGrp="1"/>
          </p:cNvSpPr>
          <p:nvPr>
            <p:ph type="sldNum" sz="quarter" idx="10"/>
          </p:nvPr>
        </p:nvSpPr>
        <p:spPr/>
        <p:txBody>
          <a:bodyPr/>
          <a:lstStyle/>
          <a:p>
            <a:pPr>
              <a:defRPr/>
            </a:pPr>
            <a:fld id="{3209C3FB-4AD6-4B36-A2A7-63E869CCBCB1}" type="slidenum">
              <a:rPr lang="zh-CN" altLang="en-US" smtClean="0"/>
              <a:t>78</a:t>
            </a:fld>
            <a:endParaRPr lang="en-US" altLang="zh-CN"/>
          </a:p>
        </p:txBody>
      </p:sp>
      <p:pic>
        <p:nvPicPr>
          <p:cNvPr id="6" name="Picture 5">
            <a:extLst>
              <a:ext uri="{FF2B5EF4-FFF2-40B4-BE49-F238E27FC236}">
                <a16:creationId xmlns="" xmlns:a16="http://schemas.microsoft.com/office/drawing/2014/main" id="{34313400-D71A-44E8-BD0F-181C197D957E}"/>
              </a:ext>
            </a:extLst>
          </p:cNvPr>
          <p:cNvPicPr>
            <a:picLocks noChangeAspect="1"/>
          </p:cNvPicPr>
          <p:nvPr/>
        </p:nvPicPr>
        <p:blipFill>
          <a:blip r:embed="rId2"/>
          <a:stretch>
            <a:fillRect/>
          </a:stretch>
        </p:blipFill>
        <p:spPr>
          <a:xfrm>
            <a:off x="37467" y="1797112"/>
            <a:ext cx="9069066" cy="590632"/>
          </a:xfrm>
          <a:prstGeom prst="rect">
            <a:avLst/>
          </a:prstGeom>
        </p:spPr>
      </p:pic>
      <p:pic>
        <p:nvPicPr>
          <p:cNvPr id="8" name="Picture 7">
            <a:extLst>
              <a:ext uri="{FF2B5EF4-FFF2-40B4-BE49-F238E27FC236}">
                <a16:creationId xmlns="" xmlns:a16="http://schemas.microsoft.com/office/drawing/2014/main" id="{437CE3C8-8970-4EAE-988E-2D29D9FE5524}"/>
              </a:ext>
            </a:extLst>
          </p:cNvPr>
          <p:cNvPicPr>
            <a:picLocks noChangeAspect="1"/>
          </p:cNvPicPr>
          <p:nvPr/>
        </p:nvPicPr>
        <p:blipFill>
          <a:blip r:embed="rId3"/>
          <a:stretch>
            <a:fillRect/>
          </a:stretch>
        </p:blipFill>
        <p:spPr>
          <a:xfrm>
            <a:off x="8250" y="3912270"/>
            <a:ext cx="9135750" cy="666843"/>
          </a:xfrm>
          <a:prstGeom prst="rect">
            <a:avLst/>
          </a:prstGeom>
        </p:spPr>
      </p:pic>
    </p:spTree>
    <p:extLst>
      <p:ext uri="{BB962C8B-B14F-4D97-AF65-F5344CB8AC3E}">
        <p14:creationId xmlns:p14="http://schemas.microsoft.com/office/powerpoint/2010/main" val="60486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53CD83-77D9-4904-808E-DC7DD64A4418}"/>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突变</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48FC087-8C79-472A-9893-7D55E40179B9}"/>
              </a:ext>
            </a:extLst>
          </p:cNvPr>
          <p:cNvSpPr>
            <a:spLocks noGrp="1"/>
          </p:cNvSpPr>
          <p:nvPr>
            <p:ph idx="1"/>
          </p:nvPr>
        </p:nvSpPr>
        <p:spPr/>
        <p:txBody>
          <a:bodyPr/>
          <a:lstStyle/>
          <a:p>
            <a:r>
              <a:rPr lang="zh-CN" altLang="en-US" sz="2000" b="1" i="0" kern="1200" dirty="0">
                <a:solidFill>
                  <a:schemeClr val="tx1"/>
                </a:solidFill>
                <a:effectLst/>
                <a:latin typeface="Calibri" panose="020F0502020204030204" pitchFamily="34" charset="0"/>
                <a:ea typeface="+mj-ea"/>
                <a:cs typeface="Arial" panose="020B0604020202020204" pitchFamily="34" charset="0"/>
              </a:rPr>
              <a:t>倒位突变</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像在扰乱突变中一样选择一个基因子集，但不是打乱子集，我们仅仅反转子集中的整个字符串。</a:t>
            </a:r>
          </a:p>
        </p:txBody>
      </p:sp>
      <p:sp>
        <p:nvSpPr>
          <p:cNvPr id="4" name="Slide Number Placeholder 3">
            <a:extLst>
              <a:ext uri="{FF2B5EF4-FFF2-40B4-BE49-F238E27FC236}">
                <a16:creationId xmlns="" xmlns:a16="http://schemas.microsoft.com/office/drawing/2014/main" id="{8B34571C-5B5C-4785-BD19-20F2DFCC182F}"/>
              </a:ext>
            </a:extLst>
          </p:cNvPr>
          <p:cNvSpPr>
            <a:spLocks noGrp="1"/>
          </p:cNvSpPr>
          <p:nvPr>
            <p:ph type="sldNum" sz="quarter" idx="10"/>
          </p:nvPr>
        </p:nvSpPr>
        <p:spPr/>
        <p:txBody>
          <a:bodyPr/>
          <a:lstStyle/>
          <a:p>
            <a:pPr>
              <a:defRPr/>
            </a:pPr>
            <a:fld id="{3209C3FB-4AD6-4B36-A2A7-63E869CCBCB1}" type="slidenum">
              <a:rPr lang="zh-CN" altLang="en-US" smtClean="0"/>
              <a:t>79</a:t>
            </a:fld>
            <a:endParaRPr lang="en-US" altLang="zh-CN"/>
          </a:p>
        </p:txBody>
      </p:sp>
      <p:pic>
        <p:nvPicPr>
          <p:cNvPr id="6" name="Picture 5">
            <a:extLst>
              <a:ext uri="{FF2B5EF4-FFF2-40B4-BE49-F238E27FC236}">
                <a16:creationId xmlns="" xmlns:a16="http://schemas.microsoft.com/office/drawing/2014/main" id="{74C0E852-E81B-4B9B-B4FB-3AD3CC91FDED}"/>
              </a:ext>
            </a:extLst>
          </p:cNvPr>
          <p:cNvPicPr>
            <a:picLocks noChangeAspect="1"/>
          </p:cNvPicPr>
          <p:nvPr/>
        </p:nvPicPr>
        <p:blipFill>
          <a:blip r:embed="rId2"/>
          <a:stretch>
            <a:fillRect/>
          </a:stretch>
        </p:blipFill>
        <p:spPr>
          <a:xfrm>
            <a:off x="42230" y="2305013"/>
            <a:ext cx="9059539" cy="533474"/>
          </a:xfrm>
          <a:prstGeom prst="rect">
            <a:avLst/>
          </a:prstGeom>
        </p:spPr>
      </p:pic>
    </p:spTree>
    <p:extLst>
      <p:ext uri="{BB962C8B-B14F-4D97-AF65-F5344CB8AC3E}">
        <p14:creationId xmlns:p14="http://schemas.microsoft.com/office/powerpoint/2010/main" val="294044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遗传算法的历史</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早在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1962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年，</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John Holland (1926-2015)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在自适应系统方面的工作就为遗传算法后来的发展奠定了基础。</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Holland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也是第一个明确提出交叉和其他重组算子的人。</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遗传算法由密歇根大学的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John Holland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于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1975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年通过著作</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自然与人工系统中的适应</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正式引入。</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2996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E6E8A-0A73-4B55-898F-3AAC2A2FA3E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评估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FBC90C2E-3D06-4ED7-898C-23D1212A5A1C}"/>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基因型</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r>
            <a:br>
              <a:rPr lang="en-US" altLang="zh-CN"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表现型 </a:t>
            </a: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评估染色体适应度的过程包括以下三个步骤：</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输入</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染色体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vk</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k=1,2,...,</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popSize</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=1,2,...,</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popSize</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
            </a:r>
            <a:br>
              <a:rPr lang="zh-CN" altLang="en-US" sz="2000" b="0" i="0" kern="1200" dirty="0">
                <a:solidFill>
                  <a:schemeClr val="tx1"/>
                </a:solidFill>
                <a:effectLst/>
                <a:latin typeface="Calibri" panose="020F0502020204030204" pitchFamily="34" charset="0"/>
                <a:ea typeface="+mj-ea"/>
                <a:cs typeface="Arial" panose="020B0604020202020204" pitchFamily="34" charset="0"/>
              </a:rPr>
            </a:br>
            <a:r>
              <a:rPr lang="zh-CN" altLang="en-US" sz="2000" b="0" i="0" kern="1200" dirty="0">
                <a:solidFill>
                  <a:schemeClr val="tx1"/>
                </a:solidFill>
                <a:effectLst/>
                <a:latin typeface="Calibri" panose="020F0502020204030204" pitchFamily="34" charset="0"/>
                <a:ea typeface="+mj-ea"/>
                <a:cs typeface="Arial" panose="020B0604020202020204" pitchFamily="34" charset="0"/>
              </a:rPr>
              <a:t>输出</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适应度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eval(</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vk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endParaRPr lang="zh-CN" altLang="en-US"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将染色体的基因型转换为其表现型，即，将二进制字符串转换为相关的实数值 </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=(xk1,xk2)</a:t>
            </a:r>
            <a:r>
              <a:rPr lang="en-US" altLang="zh-CN" sz="2000" b="0" i="1" kern="1200" dirty="0">
                <a:solidFill>
                  <a:schemeClr val="tx1"/>
                </a:solidFill>
                <a:effectLst/>
                <a:latin typeface="Calibri" panose="020F0502020204030204" pitchFamily="34" charset="0"/>
                <a:ea typeface="+mj-ea"/>
                <a:cs typeface="Arial" panose="020B0604020202020204" pitchFamily="34" charset="0"/>
              </a:rPr>
              <a:t>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k=1,2,...,</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popSize</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=1,2,...,</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popSize</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6FACAF85-31D1-4B3D-B91D-EFB68F6FC24C}"/>
              </a:ext>
            </a:extLst>
          </p:cNvPr>
          <p:cNvSpPr>
            <a:spLocks noGrp="1"/>
          </p:cNvSpPr>
          <p:nvPr>
            <p:ph type="sldNum" sz="quarter" idx="10"/>
          </p:nvPr>
        </p:nvSpPr>
        <p:spPr/>
        <p:txBody>
          <a:bodyPr/>
          <a:lstStyle/>
          <a:p>
            <a:pPr>
              <a:defRPr/>
            </a:pPr>
            <a:fld id="{3209C3FB-4AD6-4B36-A2A7-63E869CCBCB1}" type="slidenum">
              <a:rPr lang="zh-CN" altLang="en-US" smtClean="0"/>
              <a:t>80</a:t>
            </a:fld>
            <a:endParaRPr lang="en-US" altLang="zh-CN"/>
          </a:p>
        </p:txBody>
      </p:sp>
    </p:spTree>
    <p:extLst>
      <p:ext uri="{BB962C8B-B14F-4D97-AF65-F5344CB8AC3E}">
        <p14:creationId xmlns:p14="http://schemas.microsoft.com/office/powerpoint/2010/main" val="172123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BD8C2-0FEC-4A6D-A57F-9EB3708CC22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评估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80E2D8BC-DB5D-4EC8-9A0E-819F066C753A}"/>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2: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评估目标函数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f(</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k=1,2,...,</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popSize</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=1,2,...,</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popSize</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步骤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3: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将目标函数的值转换为适应度。</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对于最大化问题，适应度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simply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等于目标函数的值：</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eval(</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vk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)=f(</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xk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),k=1,2,...,</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popSize.</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eval</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vk</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a:solidFill>
                  <a:schemeClr val="tx1"/>
                </a:solidFill>
                <a:effectLst/>
                <a:latin typeface="Calibri" panose="020F0502020204030204" pitchFamily="34" charset="0"/>
                <a:ea typeface="+mj-ea"/>
                <a:cs typeface="Arial" panose="020B0604020202020204" pitchFamily="34" charset="0"/>
              </a:rPr>
              <a:t>f</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xk</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1" kern="1200" dirty="0">
                <a:solidFill>
                  <a:schemeClr val="tx1"/>
                </a:solidFill>
                <a:effectLst/>
                <a:latin typeface="Calibri" panose="020F0502020204030204" pitchFamily="34" charset="0"/>
                <a:ea typeface="+mj-ea"/>
                <a:cs typeface="Arial" panose="020B0604020202020204" pitchFamily="34" charset="0"/>
              </a:rPr>
              <a:t>k</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=1,2,...,</a:t>
            </a:r>
            <a:r>
              <a:rPr lang="en-US" altLang="zh-CN" sz="2000" b="0" i="1" kern="1200" dirty="0" err="1">
                <a:solidFill>
                  <a:schemeClr val="tx1"/>
                </a:solidFill>
                <a:effectLst/>
                <a:latin typeface="Calibri" panose="020F0502020204030204" pitchFamily="34" charset="0"/>
                <a:ea typeface="+mj-ea"/>
                <a:cs typeface="Arial" panose="020B0604020202020204" pitchFamily="34" charset="0"/>
              </a:rPr>
              <a:t>popSize</a:t>
            </a:r>
            <a:endParaRPr lang="en-US" dirty="0"/>
          </a:p>
        </p:txBody>
      </p:sp>
      <p:sp>
        <p:nvSpPr>
          <p:cNvPr id="4" name="Slide Number Placeholder 3">
            <a:extLst>
              <a:ext uri="{FF2B5EF4-FFF2-40B4-BE49-F238E27FC236}">
                <a16:creationId xmlns="" xmlns:a16="http://schemas.microsoft.com/office/drawing/2014/main" id="{12B82C5B-2440-4C5B-8CF2-5BBCBE8E3C3E}"/>
              </a:ext>
            </a:extLst>
          </p:cNvPr>
          <p:cNvSpPr>
            <a:spLocks noGrp="1"/>
          </p:cNvSpPr>
          <p:nvPr>
            <p:ph type="sldNum" sz="quarter" idx="10"/>
          </p:nvPr>
        </p:nvSpPr>
        <p:spPr/>
        <p:txBody>
          <a:bodyPr/>
          <a:lstStyle/>
          <a:p>
            <a:pPr>
              <a:defRPr/>
            </a:pPr>
            <a:fld id="{3209C3FB-4AD6-4B36-A2A7-63E869CCBCB1}" type="slidenum">
              <a:rPr lang="zh-CN" altLang="en-US" smtClean="0"/>
              <a:t>81</a:t>
            </a:fld>
            <a:endParaRPr lang="en-US" altLang="zh-CN"/>
          </a:p>
        </p:txBody>
      </p:sp>
    </p:spTree>
    <p:extLst>
      <p:ext uri="{BB962C8B-B14F-4D97-AF65-F5344CB8AC3E}">
        <p14:creationId xmlns:p14="http://schemas.microsoft.com/office/powerpoint/2010/main" val="26939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BBD8C2-0FEC-4A6D-A57F-9EB3708CC22C}"/>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评估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12B82C5B-2440-4C5B-8CF2-5BBCBE8E3C3E}"/>
              </a:ext>
            </a:extLst>
          </p:cNvPr>
          <p:cNvSpPr>
            <a:spLocks noGrp="1"/>
          </p:cNvSpPr>
          <p:nvPr>
            <p:ph type="sldNum" sz="quarter" idx="10"/>
          </p:nvPr>
        </p:nvSpPr>
        <p:spPr/>
        <p:txBody>
          <a:bodyPr/>
          <a:lstStyle/>
          <a:p>
            <a:pPr>
              <a:defRPr/>
            </a:pPr>
            <a:fld id="{3209C3FB-4AD6-4B36-A2A7-63E869CCBCB1}" type="slidenum">
              <a:rPr lang="zh-CN" altLang="en-US" smtClean="0"/>
              <a:t>82</a:t>
            </a:fld>
            <a:endParaRPr lang="en-US" altLang="zh-CN"/>
          </a:p>
        </p:txBody>
      </p:sp>
      <p:pic>
        <p:nvPicPr>
          <p:cNvPr id="8" name="Picture 7">
            <a:extLst>
              <a:ext uri="{FF2B5EF4-FFF2-40B4-BE49-F238E27FC236}">
                <a16:creationId xmlns="" xmlns:a16="http://schemas.microsoft.com/office/drawing/2014/main" id="{3805BBAC-EC46-4AB5-9CD2-EC7AD14EB0BE}"/>
              </a:ext>
            </a:extLst>
          </p:cNvPr>
          <p:cNvPicPr>
            <a:picLocks noChangeAspect="1"/>
          </p:cNvPicPr>
          <p:nvPr/>
        </p:nvPicPr>
        <p:blipFill>
          <a:blip r:embed="rId2"/>
          <a:stretch>
            <a:fillRect/>
          </a:stretch>
        </p:blipFill>
        <p:spPr>
          <a:xfrm>
            <a:off x="599520" y="1021046"/>
            <a:ext cx="7944959" cy="4001058"/>
          </a:xfrm>
          <a:prstGeom prst="rect">
            <a:avLst/>
          </a:prstGeom>
        </p:spPr>
      </p:pic>
    </p:spTree>
    <p:extLst>
      <p:ext uri="{BB962C8B-B14F-4D97-AF65-F5344CB8AC3E}">
        <p14:creationId xmlns:p14="http://schemas.microsoft.com/office/powerpoint/2010/main" val="38891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416910-BB5F-4B8A-BFE9-2C0F8B564DC1}"/>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11.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评估</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4C22D3B0-4D53-46DD-88FF-BC40F8D9A58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评估函数扮演环境的角色，它根据适应度对染色体进行评级。</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上述染色体的适应度函数值如下页所示。</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很明显，染色体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v4</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是最强的，而染色体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v3</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是最弱的。</a:t>
            </a:r>
          </a:p>
        </p:txBody>
      </p:sp>
      <p:sp>
        <p:nvSpPr>
          <p:cNvPr id="4" name="Slide Number Placeholder 3">
            <a:extLst>
              <a:ext uri="{FF2B5EF4-FFF2-40B4-BE49-F238E27FC236}">
                <a16:creationId xmlns="" xmlns:a16="http://schemas.microsoft.com/office/drawing/2014/main" id="{3B2FF8E9-22E1-4D3C-9C83-7A51F5EBB83B}"/>
              </a:ext>
            </a:extLst>
          </p:cNvPr>
          <p:cNvSpPr>
            <a:spLocks noGrp="1"/>
          </p:cNvSpPr>
          <p:nvPr>
            <p:ph type="sldNum" sz="quarter" idx="10"/>
          </p:nvPr>
        </p:nvSpPr>
        <p:spPr/>
        <p:txBody>
          <a:bodyPr/>
          <a:lstStyle/>
          <a:p>
            <a:pPr>
              <a:defRPr/>
            </a:pPr>
            <a:fld id="{3209C3FB-4AD6-4B36-A2A7-63E869CCBCB1}" type="slidenum">
              <a:rPr lang="zh-CN" altLang="en-US" smtClean="0"/>
              <a:t>83</a:t>
            </a:fld>
            <a:endParaRPr lang="en-US" altLang="zh-CN"/>
          </a:p>
        </p:txBody>
      </p:sp>
    </p:spTree>
    <p:extLst>
      <p:ext uri="{BB962C8B-B14F-4D97-AF65-F5344CB8AC3E}">
        <p14:creationId xmlns:p14="http://schemas.microsoft.com/office/powerpoint/2010/main" val="40103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CBD43A3-009D-435D-B515-AD7DBE2ECC8B}"/>
              </a:ext>
            </a:extLst>
          </p:cNvPr>
          <p:cNvSpPr>
            <a:spLocks noGrp="1"/>
          </p:cNvSpPr>
          <p:nvPr>
            <p:ph type="sldNum" sz="quarter" idx="10"/>
          </p:nvPr>
        </p:nvSpPr>
        <p:spPr/>
        <p:txBody>
          <a:bodyPr/>
          <a:lstStyle/>
          <a:p>
            <a:pPr>
              <a:defRPr/>
            </a:pPr>
            <a:fld id="{3209C3FB-4AD6-4B36-A2A7-63E869CCBCB1}" type="slidenum">
              <a:rPr lang="zh-CN" altLang="en-US" smtClean="0"/>
              <a:t>84</a:t>
            </a:fld>
            <a:endParaRPr lang="en-US" altLang="zh-CN"/>
          </a:p>
        </p:txBody>
      </p:sp>
      <p:pic>
        <p:nvPicPr>
          <p:cNvPr id="8" name="Picture 7">
            <a:extLst>
              <a:ext uri="{FF2B5EF4-FFF2-40B4-BE49-F238E27FC236}">
                <a16:creationId xmlns="" xmlns:a16="http://schemas.microsoft.com/office/drawing/2014/main" id="{683F4EB4-0430-4305-8290-5116FCB1D94D}"/>
              </a:ext>
            </a:extLst>
          </p:cNvPr>
          <p:cNvPicPr>
            <a:picLocks noChangeAspect="1"/>
          </p:cNvPicPr>
          <p:nvPr/>
        </p:nvPicPr>
        <p:blipFill>
          <a:blip r:embed="rId2"/>
          <a:stretch>
            <a:fillRect/>
          </a:stretch>
        </p:blipFill>
        <p:spPr>
          <a:xfrm>
            <a:off x="1423548" y="280335"/>
            <a:ext cx="6296904" cy="4677428"/>
          </a:xfrm>
          <a:prstGeom prst="rect">
            <a:avLst/>
          </a:prstGeom>
        </p:spPr>
      </p:pic>
    </p:spTree>
    <p:extLst>
      <p:ext uri="{BB962C8B-B14F-4D97-AF65-F5344CB8AC3E}">
        <p14:creationId xmlns:p14="http://schemas.microsoft.com/office/powerpoint/2010/main" val="8494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CA280D-7B21-401E-B6DC-4F9D689E375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12.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表现型与基因型</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1203102A-AA9A-4964-A41D-21848A98AEF1}"/>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基因型 </a:t>
            </a: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表现型 </a:t>
            </a: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基因型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基因型是计算空间中的种群。在计算空间中，解以便于计算系统理解和操作的方式表示。</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0000 0001 0010 0011</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表现型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表现型是实际现实世界解空间中的种群，其中解以它们在现实世界情况中的表示方式表示。</a:t>
            </a:r>
            <a:endParaRPr lang="en-US" altLang="zh-CN" sz="2000" b="0" i="0" kern="1200" dirty="0">
              <a:solidFill>
                <a:schemeClr val="tx1"/>
              </a:solidFill>
              <a:effectLst/>
              <a:latin typeface="Calibri" panose="020F0502020204030204" pitchFamily="34" charset="0"/>
              <a:ea typeface="+mj-ea"/>
              <a:cs typeface="Arial" panose="020B0604020202020204" pitchFamily="34" charset="0"/>
            </a:endParaRPr>
          </a:p>
          <a:p>
            <a:r>
              <a:rPr lang="en-US" dirty="0">
                <a:ea typeface="+mj-ea"/>
                <a:cs typeface="Arial" panose="020B0604020202020204" pitchFamily="34" charset="0"/>
              </a:rPr>
              <a:t>0     1     2    3</a:t>
            </a:r>
            <a:endParaRPr lang="en-US" dirty="0"/>
          </a:p>
        </p:txBody>
      </p:sp>
      <p:sp>
        <p:nvSpPr>
          <p:cNvPr id="4" name="Slide Number Placeholder 3">
            <a:extLst>
              <a:ext uri="{FF2B5EF4-FFF2-40B4-BE49-F238E27FC236}">
                <a16:creationId xmlns="" xmlns:a16="http://schemas.microsoft.com/office/drawing/2014/main" id="{F8C707C5-6C82-4F63-B468-7AF03F533A32}"/>
              </a:ext>
            </a:extLst>
          </p:cNvPr>
          <p:cNvSpPr>
            <a:spLocks noGrp="1"/>
          </p:cNvSpPr>
          <p:nvPr>
            <p:ph type="sldNum" sz="quarter" idx="10"/>
          </p:nvPr>
        </p:nvSpPr>
        <p:spPr/>
        <p:txBody>
          <a:bodyPr/>
          <a:lstStyle/>
          <a:p>
            <a:pPr>
              <a:defRPr/>
            </a:pPr>
            <a:fld id="{3209C3FB-4AD6-4B36-A2A7-63E869CCBCB1}" type="slidenum">
              <a:rPr lang="zh-CN" altLang="en-US" smtClean="0"/>
              <a:t>85</a:t>
            </a:fld>
            <a:endParaRPr lang="en-US" altLang="zh-CN"/>
          </a:p>
        </p:txBody>
      </p:sp>
    </p:spTree>
    <p:extLst>
      <p:ext uri="{BB962C8B-B14F-4D97-AF65-F5344CB8AC3E}">
        <p14:creationId xmlns:p14="http://schemas.microsoft.com/office/powerpoint/2010/main" val="16613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AA6EF8-88B7-4C1B-8A8B-3EE3E54815E2}"/>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13.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解码与编码</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C5A835D-C74A-49CB-9CFD-C995EC0F4EC5}"/>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解码是将解从基因型空间转换到表现型空间的过程；解码应该很快，因为它在遗传算法中在适应度值计算期间重复执行。</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编码是从表现型空间到基因型空间的转换过程。</a:t>
            </a:r>
          </a:p>
        </p:txBody>
      </p:sp>
      <p:sp>
        <p:nvSpPr>
          <p:cNvPr id="4" name="Slide Number Placeholder 3">
            <a:extLst>
              <a:ext uri="{FF2B5EF4-FFF2-40B4-BE49-F238E27FC236}">
                <a16:creationId xmlns="" xmlns:a16="http://schemas.microsoft.com/office/drawing/2014/main" id="{92512967-9C0B-4E24-9D92-E4F0CFF5860A}"/>
              </a:ext>
            </a:extLst>
          </p:cNvPr>
          <p:cNvSpPr>
            <a:spLocks noGrp="1"/>
          </p:cNvSpPr>
          <p:nvPr>
            <p:ph type="sldNum" sz="quarter" idx="10"/>
          </p:nvPr>
        </p:nvSpPr>
        <p:spPr/>
        <p:txBody>
          <a:bodyPr/>
          <a:lstStyle/>
          <a:p>
            <a:pPr>
              <a:defRPr/>
            </a:pPr>
            <a:fld id="{3209C3FB-4AD6-4B36-A2A7-63E869CCBCB1}" type="slidenum">
              <a:rPr lang="zh-CN" altLang="en-US" smtClean="0"/>
              <a:t>86</a:t>
            </a:fld>
            <a:endParaRPr lang="en-US" altLang="zh-CN"/>
          </a:p>
        </p:txBody>
      </p:sp>
    </p:spTree>
    <p:extLst>
      <p:ext uri="{BB962C8B-B14F-4D97-AF65-F5344CB8AC3E}">
        <p14:creationId xmlns:p14="http://schemas.microsoft.com/office/powerpoint/2010/main" val="8968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C6D014-E243-4F4A-9538-1973F85872A6}"/>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14.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终止条件</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744C9DDA-05C6-4AC1-AC94-EA07897BD52A}"/>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当种群在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X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次迭代中没有改进时。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当我们达到绝对的代数时。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当目标函数值达到某个预定义的值时。</a:t>
            </a:r>
            <a:endParaRPr lang="en-US" dirty="0"/>
          </a:p>
        </p:txBody>
      </p:sp>
      <p:sp>
        <p:nvSpPr>
          <p:cNvPr id="4" name="Slide Number Placeholder 3">
            <a:extLst>
              <a:ext uri="{FF2B5EF4-FFF2-40B4-BE49-F238E27FC236}">
                <a16:creationId xmlns="" xmlns:a16="http://schemas.microsoft.com/office/drawing/2014/main" id="{A7E7BD0D-F508-4C60-8B9A-9C379077A30C}"/>
              </a:ext>
            </a:extLst>
          </p:cNvPr>
          <p:cNvSpPr>
            <a:spLocks noGrp="1"/>
          </p:cNvSpPr>
          <p:nvPr>
            <p:ph type="sldNum" sz="quarter" idx="10"/>
          </p:nvPr>
        </p:nvSpPr>
        <p:spPr/>
        <p:txBody>
          <a:bodyPr/>
          <a:lstStyle/>
          <a:p>
            <a:pPr>
              <a:defRPr/>
            </a:pPr>
            <a:fld id="{3209C3FB-4AD6-4B36-A2A7-63E869CCBCB1}" type="slidenum">
              <a:rPr lang="zh-CN" altLang="en-US" smtClean="0"/>
              <a:t>87</a:t>
            </a:fld>
            <a:endParaRPr lang="en-US" altLang="zh-CN"/>
          </a:p>
        </p:txBody>
      </p:sp>
    </p:spTree>
    <p:extLst>
      <p:ext uri="{BB962C8B-B14F-4D97-AF65-F5344CB8AC3E}">
        <p14:creationId xmlns:p14="http://schemas.microsoft.com/office/powerpoint/2010/main" val="181536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CB4306-14EE-416F-842F-ABCD5DBE0AC3}"/>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新</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3555FEAA-2E02-4DD4-9A69-22900D811022}"/>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微遗传算法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MuGA</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孟德尔遗传算法</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NPGA</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NSGA/ NSGAII</a:t>
            </a:r>
            <a:endParaRPr lang="en-US" dirty="0"/>
          </a:p>
        </p:txBody>
      </p:sp>
      <p:sp>
        <p:nvSpPr>
          <p:cNvPr id="4" name="Slide Number Placeholder 3">
            <a:extLst>
              <a:ext uri="{FF2B5EF4-FFF2-40B4-BE49-F238E27FC236}">
                <a16:creationId xmlns="" xmlns:a16="http://schemas.microsoft.com/office/drawing/2014/main" id="{12A0129C-2C0A-49E4-9D5D-FF605BF35D87}"/>
              </a:ext>
            </a:extLst>
          </p:cNvPr>
          <p:cNvSpPr>
            <a:spLocks noGrp="1"/>
          </p:cNvSpPr>
          <p:nvPr>
            <p:ph type="sldNum" sz="quarter" idx="10"/>
          </p:nvPr>
        </p:nvSpPr>
        <p:spPr/>
        <p:txBody>
          <a:bodyPr/>
          <a:lstStyle/>
          <a:p>
            <a:pPr>
              <a:defRPr/>
            </a:pPr>
            <a:fld id="{3209C3FB-4AD6-4B36-A2A7-63E869CCBCB1}" type="slidenum">
              <a:rPr lang="zh-CN" altLang="en-US" smtClean="0"/>
              <a:t>88</a:t>
            </a:fld>
            <a:endParaRPr lang="en-US" altLang="zh-CN"/>
          </a:p>
        </p:txBody>
      </p:sp>
    </p:spTree>
    <p:extLst>
      <p:ext uri="{BB962C8B-B14F-4D97-AF65-F5344CB8AC3E}">
        <p14:creationId xmlns:p14="http://schemas.microsoft.com/office/powerpoint/2010/main" val="31879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08B2C2-14AF-49B9-A185-60BC03AF51AF}"/>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微遗传算法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MuGA</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)[34]</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AC25B9E8-0509-4179-A0B2-07E75194CE99}"/>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F5EF2D98-3ACD-4AA8-A44D-08010321C5B3}"/>
              </a:ext>
            </a:extLst>
          </p:cNvPr>
          <p:cNvSpPr>
            <a:spLocks noGrp="1"/>
          </p:cNvSpPr>
          <p:nvPr>
            <p:ph type="sldNum" sz="quarter" idx="10"/>
          </p:nvPr>
        </p:nvSpPr>
        <p:spPr/>
        <p:txBody>
          <a:bodyPr/>
          <a:lstStyle/>
          <a:p>
            <a:pPr>
              <a:defRPr/>
            </a:pPr>
            <a:fld id="{3209C3FB-4AD6-4B36-A2A7-63E869CCBCB1}" type="slidenum">
              <a:rPr lang="zh-CN" altLang="en-US" smtClean="0"/>
              <a:t>89</a:t>
            </a:fld>
            <a:endParaRPr lang="en-US" altLang="zh-CN"/>
          </a:p>
        </p:txBody>
      </p:sp>
      <p:pic>
        <p:nvPicPr>
          <p:cNvPr id="6" name="Picture 5">
            <a:extLst>
              <a:ext uri="{FF2B5EF4-FFF2-40B4-BE49-F238E27FC236}">
                <a16:creationId xmlns="" xmlns:a16="http://schemas.microsoft.com/office/drawing/2014/main" id="{F56CCD95-51EB-411D-ADDC-14744DF1995F}"/>
              </a:ext>
            </a:extLst>
          </p:cNvPr>
          <p:cNvPicPr>
            <a:picLocks noChangeAspect="1"/>
          </p:cNvPicPr>
          <p:nvPr/>
        </p:nvPicPr>
        <p:blipFill>
          <a:blip r:embed="rId2"/>
          <a:stretch>
            <a:fillRect/>
          </a:stretch>
        </p:blipFill>
        <p:spPr>
          <a:xfrm>
            <a:off x="4432221" y="18335"/>
            <a:ext cx="1857634" cy="5125165"/>
          </a:xfrm>
          <a:prstGeom prst="rect">
            <a:avLst/>
          </a:prstGeom>
        </p:spPr>
      </p:pic>
    </p:spTree>
    <p:extLst>
      <p:ext uri="{BB962C8B-B14F-4D97-AF65-F5344CB8AC3E}">
        <p14:creationId xmlns:p14="http://schemas.microsoft.com/office/powerpoint/2010/main" val="399675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遗传算法的历史</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zh-CN" altLang="en-US" dirty="0"/>
          </a:p>
        </p:txBody>
      </p:sp>
      <p:sp>
        <p:nvSpPr>
          <p:cNvPr id="3" name="内容占位符 2"/>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1975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年，这本书首次系统而严谨地提出了利用突变、选择和交叉模拟生物进化过程的自适应数字系统的概念，作为一种问题解决策略。</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该书还通过引入模式（</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schemata</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）的概念，试图将遗传算法置于坚实的理论基础之上。</a:t>
            </a:r>
            <a:endParaRPr lang="zh-CN" altLang="en-US" dirty="0"/>
          </a:p>
        </p:txBody>
      </p:sp>
      <p:sp>
        <p:nvSpPr>
          <p:cNvPr id="4" name="灯片编号占位符 3"/>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spTree>
    <p:extLst>
      <p:ext uri="{BB962C8B-B14F-4D97-AF65-F5344CB8AC3E}">
        <p14:creationId xmlns:p14="http://schemas.microsoft.com/office/powerpoint/2010/main" val="363311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F15F88-D373-41CA-BB9A-0078E7CD048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使用孟德尔原理的遗传算法</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[35]</a:t>
            </a:r>
          </a:p>
          <a:p>
            <a:endParaRPr lang="en-US" dirty="0"/>
          </a:p>
        </p:txBody>
      </p:sp>
      <p:sp>
        <p:nvSpPr>
          <p:cNvPr id="3" name="Content Placeholder 2">
            <a:extLst>
              <a:ext uri="{FF2B5EF4-FFF2-40B4-BE49-F238E27FC236}">
                <a16:creationId xmlns="" xmlns:a16="http://schemas.microsoft.com/office/drawing/2014/main" id="{98EEDA9D-2BAD-45D3-9D44-FF8AE8961E7E}"/>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3AF7C7A-0347-4FBF-BC80-400BBCD73378}"/>
              </a:ext>
            </a:extLst>
          </p:cNvPr>
          <p:cNvSpPr>
            <a:spLocks noGrp="1"/>
          </p:cNvSpPr>
          <p:nvPr>
            <p:ph type="sldNum" sz="quarter" idx="10"/>
          </p:nvPr>
        </p:nvSpPr>
        <p:spPr/>
        <p:txBody>
          <a:bodyPr/>
          <a:lstStyle/>
          <a:p>
            <a:pPr>
              <a:defRPr/>
            </a:pPr>
            <a:fld id="{3209C3FB-4AD6-4B36-A2A7-63E869CCBCB1}" type="slidenum">
              <a:rPr lang="zh-CN" altLang="en-US" smtClean="0"/>
              <a:t>90</a:t>
            </a:fld>
            <a:endParaRPr lang="en-US" altLang="zh-CN"/>
          </a:p>
        </p:txBody>
      </p:sp>
      <p:pic>
        <p:nvPicPr>
          <p:cNvPr id="6" name="Picture 5">
            <a:extLst>
              <a:ext uri="{FF2B5EF4-FFF2-40B4-BE49-F238E27FC236}">
                <a16:creationId xmlns="" xmlns:a16="http://schemas.microsoft.com/office/drawing/2014/main" id="{1D1C2DD4-541A-450D-9AE9-A3931CBE22C4}"/>
              </a:ext>
            </a:extLst>
          </p:cNvPr>
          <p:cNvPicPr>
            <a:picLocks noChangeAspect="1"/>
          </p:cNvPicPr>
          <p:nvPr/>
        </p:nvPicPr>
        <p:blipFill>
          <a:blip r:embed="rId2"/>
          <a:stretch>
            <a:fillRect/>
          </a:stretch>
        </p:blipFill>
        <p:spPr>
          <a:xfrm>
            <a:off x="1737346" y="793891"/>
            <a:ext cx="5864054" cy="4163872"/>
          </a:xfrm>
          <a:prstGeom prst="rect">
            <a:avLst/>
          </a:prstGeom>
        </p:spPr>
      </p:pic>
    </p:spTree>
    <p:extLst>
      <p:ext uri="{BB962C8B-B14F-4D97-AF65-F5344CB8AC3E}">
        <p14:creationId xmlns:p14="http://schemas.microsoft.com/office/powerpoint/2010/main" val="327280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90C659E-D526-43C9-877D-ED6DEBD66F83}"/>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449B1E44-56C0-4166-876F-F1669F8DF48F}"/>
              </a:ext>
            </a:extLst>
          </p:cNvPr>
          <p:cNvSpPr>
            <a:spLocks noGrp="1"/>
          </p:cNvSpPr>
          <p:nvPr>
            <p:ph type="sldNum" sz="quarter" idx="10"/>
          </p:nvPr>
        </p:nvSpPr>
        <p:spPr/>
        <p:txBody>
          <a:bodyPr/>
          <a:lstStyle/>
          <a:p>
            <a:pPr>
              <a:defRPr/>
            </a:pPr>
            <a:fld id="{3209C3FB-4AD6-4B36-A2A7-63E869CCBCB1}" type="slidenum">
              <a:rPr lang="zh-CN" altLang="en-US" smtClean="0"/>
              <a:t>91</a:t>
            </a:fld>
            <a:endParaRPr lang="en-US" altLang="zh-CN"/>
          </a:p>
        </p:txBody>
      </p:sp>
      <p:sp>
        <p:nvSpPr>
          <p:cNvPr id="6" name="Title 5">
            <a:extLst>
              <a:ext uri="{FF2B5EF4-FFF2-40B4-BE49-F238E27FC236}">
                <a16:creationId xmlns="" xmlns:a16="http://schemas.microsoft.com/office/drawing/2014/main" id="{9E723066-D6C4-4D4F-B4A9-363E09AEB79C}"/>
              </a:ext>
            </a:extLst>
          </p:cNvPr>
          <p:cNvSpPr>
            <a:spLocks noGrp="1"/>
          </p:cNvSpPr>
          <p:nvPr>
            <p:ph type="title"/>
          </p:nvPr>
        </p:nvSpPr>
        <p:spPr/>
        <p:txBody>
          <a:bodyPr/>
          <a:lstStyle/>
          <a:p>
            <a:endParaRPr lang="en-US"/>
          </a:p>
        </p:txBody>
      </p:sp>
      <p:pic>
        <p:nvPicPr>
          <p:cNvPr id="8" name="Picture 7">
            <a:extLst>
              <a:ext uri="{FF2B5EF4-FFF2-40B4-BE49-F238E27FC236}">
                <a16:creationId xmlns="" xmlns:a16="http://schemas.microsoft.com/office/drawing/2014/main" id="{181FB794-3B2C-4A11-B6D6-9DC96371831B}"/>
              </a:ext>
            </a:extLst>
          </p:cNvPr>
          <p:cNvPicPr>
            <a:picLocks noChangeAspect="1"/>
          </p:cNvPicPr>
          <p:nvPr/>
        </p:nvPicPr>
        <p:blipFill>
          <a:blip r:embed="rId2"/>
          <a:stretch>
            <a:fillRect/>
          </a:stretch>
        </p:blipFill>
        <p:spPr>
          <a:xfrm>
            <a:off x="2490787" y="0"/>
            <a:ext cx="4162425" cy="5143500"/>
          </a:xfrm>
          <a:prstGeom prst="rect">
            <a:avLst/>
          </a:prstGeom>
        </p:spPr>
      </p:pic>
    </p:spTree>
    <p:extLst>
      <p:ext uri="{BB962C8B-B14F-4D97-AF65-F5344CB8AC3E}">
        <p14:creationId xmlns:p14="http://schemas.microsoft.com/office/powerpoint/2010/main" val="39633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3F410-0D18-4A92-8A66-3C9C6AD531E3}"/>
              </a:ext>
            </a:extLst>
          </p:cNvPr>
          <p:cNvSpPr>
            <a:spLocks noGrp="1"/>
          </p:cNvSpPr>
          <p:nvPr>
            <p:ph type="title"/>
          </p:nvPr>
        </p:nvSpPr>
        <p:spPr/>
        <p:txBody>
          <a:bodyPr/>
          <a:lstStyle/>
          <a:p>
            <a:r>
              <a:rPr lang="en-US" dirty="0"/>
              <a:t>Vector Evaluated Genetic Algorithm [Schaffer (1984) PhD Thesis, Schaffer (1985)</a:t>
            </a:r>
          </a:p>
        </p:txBody>
      </p:sp>
      <p:sp>
        <p:nvSpPr>
          <p:cNvPr id="4" name="Slide Number Placeholder 3">
            <a:extLst>
              <a:ext uri="{FF2B5EF4-FFF2-40B4-BE49-F238E27FC236}">
                <a16:creationId xmlns="" xmlns:a16="http://schemas.microsoft.com/office/drawing/2014/main" id="{5B809AEA-7003-4819-9677-BC4CE4C5DF55}"/>
              </a:ext>
            </a:extLst>
          </p:cNvPr>
          <p:cNvSpPr>
            <a:spLocks noGrp="1"/>
          </p:cNvSpPr>
          <p:nvPr>
            <p:ph type="sldNum" sz="quarter" idx="10"/>
          </p:nvPr>
        </p:nvSpPr>
        <p:spPr/>
        <p:txBody>
          <a:bodyPr/>
          <a:lstStyle/>
          <a:p>
            <a:pPr>
              <a:defRPr/>
            </a:pPr>
            <a:fld id="{3209C3FB-4AD6-4B36-A2A7-63E869CCBCB1}" type="slidenum">
              <a:rPr lang="zh-CN" altLang="en-US" smtClean="0"/>
              <a:t>92</a:t>
            </a:fld>
            <a:endParaRPr lang="en-US" altLang="zh-CN"/>
          </a:p>
        </p:txBody>
      </p:sp>
      <p:pic>
        <p:nvPicPr>
          <p:cNvPr id="6" name="Picture 5">
            <a:extLst>
              <a:ext uri="{FF2B5EF4-FFF2-40B4-BE49-F238E27FC236}">
                <a16:creationId xmlns="" xmlns:a16="http://schemas.microsoft.com/office/drawing/2014/main" id="{4DC4EAC3-C92F-4E5C-BBAF-78BC41AE8FD5}"/>
              </a:ext>
            </a:extLst>
          </p:cNvPr>
          <p:cNvPicPr>
            <a:picLocks noChangeAspect="1"/>
          </p:cNvPicPr>
          <p:nvPr/>
        </p:nvPicPr>
        <p:blipFill>
          <a:blip r:embed="rId2"/>
          <a:stretch>
            <a:fillRect/>
          </a:stretch>
        </p:blipFill>
        <p:spPr>
          <a:xfrm>
            <a:off x="646750" y="1136501"/>
            <a:ext cx="8045245" cy="3905297"/>
          </a:xfrm>
          <a:prstGeom prst="rect">
            <a:avLst/>
          </a:prstGeom>
        </p:spPr>
      </p:pic>
    </p:spTree>
    <p:extLst>
      <p:ext uri="{BB962C8B-B14F-4D97-AF65-F5344CB8AC3E}">
        <p14:creationId xmlns:p14="http://schemas.microsoft.com/office/powerpoint/2010/main" val="384837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ABF9C8-8AAC-4319-B481-BB43633ADE71}"/>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多目标遗传算法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(MOGA)</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A2A4EC6A-3107-4317-84DA-FB873929C75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0E100342-81F7-4628-94BC-05D7BD461616}"/>
              </a:ext>
            </a:extLst>
          </p:cNvPr>
          <p:cNvSpPr>
            <a:spLocks noGrp="1"/>
          </p:cNvSpPr>
          <p:nvPr>
            <p:ph type="sldNum" sz="quarter" idx="10"/>
          </p:nvPr>
        </p:nvSpPr>
        <p:spPr/>
        <p:txBody>
          <a:bodyPr/>
          <a:lstStyle/>
          <a:p>
            <a:pPr>
              <a:defRPr/>
            </a:pPr>
            <a:fld id="{3209C3FB-4AD6-4B36-A2A7-63E869CCBCB1}" type="slidenum">
              <a:rPr lang="zh-CN" altLang="en-US" smtClean="0"/>
              <a:t>93</a:t>
            </a:fld>
            <a:endParaRPr lang="en-US" altLang="zh-CN"/>
          </a:p>
        </p:txBody>
      </p:sp>
      <p:pic>
        <p:nvPicPr>
          <p:cNvPr id="6" name="Picture 5">
            <a:extLst>
              <a:ext uri="{FF2B5EF4-FFF2-40B4-BE49-F238E27FC236}">
                <a16:creationId xmlns="" xmlns:a16="http://schemas.microsoft.com/office/drawing/2014/main" id="{16CA9DCA-6E3E-4247-BB5C-F9417E5DEE18}"/>
              </a:ext>
            </a:extLst>
          </p:cNvPr>
          <p:cNvPicPr>
            <a:picLocks noChangeAspect="1"/>
          </p:cNvPicPr>
          <p:nvPr/>
        </p:nvPicPr>
        <p:blipFill>
          <a:blip r:embed="rId2"/>
          <a:stretch>
            <a:fillRect/>
          </a:stretch>
        </p:blipFill>
        <p:spPr>
          <a:xfrm>
            <a:off x="941777" y="843281"/>
            <a:ext cx="7249723" cy="3963402"/>
          </a:xfrm>
          <a:prstGeom prst="rect">
            <a:avLst/>
          </a:prstGeom>
        </p:spPr>
      </p:pic>
    </p:spTree>
    <p:extLst>
      <p:ext uri="{BB962C8B-B14F-4D97-AF65-F5344CB8AC3E}">
        <p14:creationId xmlns:p14="http://schemas.microsoft.com/office/powerpoint/2010/main" val="8916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ABF9C8-8AAC-4319-B481-BB43633ADE71}"/>
              </a:ext>
            </a:extLst>
          </p:cNvPr>
          <p:cNvSpPr>
            <a:spLocks noGrp="1"/>
          </p:cNvSpPr>
          <p:nvPr>
            <p:ph type="title"/>
          </p:nvPr>
        </p:nvSpPr>
        <p:spPr/>
        <p:txBody>
          <a:bodyPr/>
          <a:lstStyle/>
          <a:p>
            <a:r>
              <a:rPr lang="en-US" altLang="zh-CN" dirty="0"/>
              <a:t>N</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iched </a:t>
            </a:r>
            <a:r>
              <a:rPr lang="en-US" altLang="zh-CN" dirty="0"/>
              <a:t>P</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areto</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(NPGA)</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A2A4EC6A-3107-4317-84DA-FB873929C75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0E100342-81F7-4628-94BC-05D7BD461616}"/>
              </a:ext>
            </a:extLst>
          </p:cNvPr>
          <p:cNvSpPr>
            <a:spLocks noGrp="1"/>
          </p:cNvSpPr>
          <p:nvPr>
            <p:ph type="sldNum" sz="quarter" idx="10"/>
          </p:nvPr>
        </p:nvSpPr>
        <p:spPr/>
        <p:txBody>
          <a:bodyPr/>
          <a:lstStyle/>
          <a:p>
            <a:pPr>
              <a:defRPr/>
            </a:pPr>
            <a:fld id="{3209C3FB-4AD6-4B36-A2A7-63E869CCBCB1}" type="slidenum">
              <a:rPr lang="zh-CN" altLang="en-US" smtClean="0"/>
              <a:t>94</a:t>
            </a:fld>
            <a:endParaRPr lang="en-US" altLang="zh-CN"/>
          </a:p>
        </p:txBody>
      </p:sp>
      <p:pic>
        <p:nvPicPr>
          <p:cNvPr id="7" name="Picture 6">
            <a:extLst>
              <a:ext uri="{FF2B5EF4-FFF2-40B4-BE49-F238E27FC236}">
                <a16:creationId xmlns="" xmlns:a16="http://schemas.microsoft.com/office/drawing/2014/main" id="{60FFB0D6-644B-40F8-9BBF-5E6AD532F739}"/>
              </a:ext>
            </a:extLst>
          </p:cNvPr>
          <p:cNvPicPr>
            <a:picLocks noChangeAspect="1"/>
          </p:cNvPicPr>
          <p:nvPr/>
        </p:nvPicPr>
        <p:blipFill>
          <a:blip r:embed="rId2"/>
          <a:stretch>
            <a:fillRect/>
          </a:stretch>
        </p:blipFill>
        <p:spPr>
          <a:xfrm>
            <a:off x="1327354" y="914154"/>
            <a:ext cx="6118737" cy="3990481"/>
          </a:xfrm>
          <a:prstGeom prst="rect">
            <a:avLst/>
          </a:prstGeom>
        </p:spPr>
      </p:pic>
    </p:spTree>
    <p:extLst>
      <p:ext uri="{BB962C8B-B14F-4D97-AF65-F5344CB8AC3E}">
        <p14:creationId xmlns:p14="http://schemas.microsoft.com/office/powerpoint/2010/main" val="97326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142DA3-E73D-4014-8BE6-2DC0FE3B821B}"/>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非支配排序遗传算法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(NSGA)</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0DA1BA1-610A-4D59-B55D-58539C8240E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195FFDB1-8EC4-4575-AB29-38ED9716F1C6}"/>
              </a:ext>
            </a:extLst>
          </p:cNvPr>
          <p:cNvSpPr>
            <a:spLocks noGrp="1"/>
          </p:cNvSpPr>
          <p:nvPr>
            <p:ph type="sldNum" sz="quarter" idx="10"/>
          </p:nvPr>
        </p:nvSpPr>
        <p:spPr/>
        <p:txBody>
          <a:bodyPr/>
          <a:lstStyle/>
          <a:p>
            <a:pPr>
              <a:defRPr/>
            </a:pPr>
            <a:fld id="{3209C3FB-4AD6-4B36-A2A7-63E869CCBCB1}" type="slidenum">
              <a:rPr lang="zh-CN" altLang="en-US" smtClean="0"/>
              <a:t>95</a:t>
            </a:fld>
            <a:endParaRPr lang="en-US" altLang="zh-CN"/>
          </a:p>
        </p:txBody>
      </p:sp>
      <p:pic>
        <p:nvPicPr>
          <p:cNvPr id="8" name="Picture 7">
            <a:extLst>
              <a:ext uri="{FF2B5EF4-FFF2-40B4-BE49-F238E27FC236}">
                <a16:creationId xmlns="" xmlns:a16="http://schemas.microsoft.com/office/drawing/2014/main" id="{A30BB5FB-DE11-4D7B-BF7F-E5E41D95C5D4}"/>
              </a:ext>
            </a:extLst>
          </p:cNvPr>
          <p:cNvPicPr>
            <a:picLocks noChangeAspect="1"/>
          </p:cNvPicPr>
          <p:nvPr/>
        </p:nvPicPr>
        <p:blipFill>
          <a:blip r:embed="rId2"/>
          <a:stretch>
            <a:fillRect/>
          </a:stretch>
        </p:blipFill>
        <p:spPr>
          <a:xfrm>
            <a:off x="1204425" y="843281"/>
            <a:ext cx="6647476" cy="4203782"/>
          </a:xfrm>
          <a:prstGeom prst="rect">
            <a:avLst/>
          </a:prstGeom>
        </p:spPr>
      </p:pic>
    </p:spTree>
    <p:extLst>
      <p:ext uri="{BB962C8B-B14F-4D97-AF65-F5344CB8AC3E}">
        <p14:creationId xmlns:p14="http://schemas.microsoft.com/office/powerpoint/2010/main" val="137537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2250F2-297C-4F83-8012-AC213798949E}"/>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非支配排序遗传算法</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-II(NSGA-II)</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570E098B-8799-4426-9798-E871A2A9EE3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D56730A4-139C-4038-9395-0848FA9527D2}"/>
              </a:ext>
            </a:extLst>
          </p:cNvPr>
          <p:cNvSpPr>
            <a:spLocks noGrp="1"/>
          </p:cNvSpPr>
          <p:nvPr>
            <p:ph type="sldNum" sz="quarter" idx="10"/>
          </p:nvPr>
        </p:nvSpPr>
        <p:spPr/>
        <p:txBody>
          <a:bodyPr/>
          <a:lstStyle/>
          <a:p>
            <a:pPr>
              <a:defRPr/>
            </a:pPr>
            <a:fld id="{3209C3FB-4AD6-4B36-A2A7-63E869CCBCB1}" type="slidenum">
              <a:rPr lang="zh-CN" altLang="en-US" smtClean="0"/>
              <a:t>96</a:t>
            </a:fld>
            <a:endParaRPr lang="en-US" altLang="zh-CN"/>
          </a:p>
        </p:txBody>
      </p:sp>
      <p:pic>
        <p:nvPicPr>
          <p:cNvPr id="6" name="Picture 5">
            <a:extLst>
              <a:ext uri="{FF2B5EF4-FFF2-40B4-BE49-F238E27FC236}">
                <a16:creationId xmlns="" xmlns:a16="http://schemas.microsoft.com/office/drawing/2014/main" id="{AE20DD59-29C1-4897-AF16-F636DEE2388A}"/>
              </a:ext>
            </a:extLst>
          </p:cNvPr>
          <p:cNvPicPr>
            <a:picLocks noChangeAspect="1"/>
          </p:cNvPicPr>
          <p:nvPr/>
        </p:nvPicPr>
        <p:blipFill>
          <a:blip r:embed="rId2"/>
          <a:stretch>
            <a:fillRect/>
          </a:stretch>
        </p:blipFill>
        <p:spPr>
          <a:xfrm>
            <a:off x="1002889" y="933332"/>
            <a:ext cx="7588367" cy="3689904"/>
          </a:xfrm>
          <a:prstGeom prst="rect">
            <a:avLst/>
          </a:prstGeom>
        </p:spPr>
      </p:pic>
    </p:spTree>
    <p:extLst>
      <p:ext uri="{BB962C8B-B14F-4D97-AF65-F5344CB8AC3E}">
        <p14:creationId xmlns:p14="http://schemas.microsoft.com/office/powerpoint/2010/main" val="17975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068A70-D83A-4F1E-B243-BEF7505CAFD9}"/>
              </a:ext>
            </a:extLst>
          </p:cNvPr>
          <p:cNvSpPr>
            <a:spLocks noGrp="1"/>
          </p:cNvSpPr>
          <p:nvPr>
            <p:ph type="title"/>
          </p:nvPr>
        </p:nvSpPr>
        <p:spPr/>
        <p:txBody>
          <a:bodyPr/>
          <a:lstStyle/>
          <a:p>
            <a:r>
              <a:rPr lang="en-US" altLang="zh-CN" sz="2800" b="1" i="0" kern="1200" dirty="0">
                <a:solidFill>
                  <a:schemeClr val="tx1"/>
                </a:solidFill>
                <a:effectLst/>
                <a:latin typeface="Calibri" panose="020F0502020204030204" pitchFamily="34" charset="0"/>
                <a:ea typeface="+mj-ea"/>
                <a:cs typeface="Arial" panose="020B0604020202020204" pitchFamily="34" charset="0"/>
              </a:rPr>
              <a:t>MATLAB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的遗传算法工具</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r>
            <a:br>
              <a:rPr lang="en-US" altLang="zh-CN" sz="2800" b="1" i="0" kern="1200" dirty="0">
                <a:solidFill>
                  <a:schemeClr val="tx1"/>
                </a:solidFill>
                <a:effectLst/>
                <a:latin typeface="Calibri" panose="020F0502020204030204" pitchFamily="34" charset="0"/>
                <a:ea typeface="+mj-ea"/>
                <a:cs typeface="Arial" panose="020B0604020202020204" pitchFamily="34" charset="0"/>
              </a:rPr>
            </a:b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59B9274-0F68-42F5-96D3-7DB21775EF40}"/>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全局优化工具箱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Mathworks</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简单遗传算法实验室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(SGALAB)</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遗传与进化算法工具箱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r>
              <a:rPr lang="en-US" altLang="zh-CN" sz="2000" b="0" i="0" kern="1200" dirty="0" err="1">
                <a:solidFill>
                  <a:schemeClr val="tx1"/>
                </a:solidFill>
                <a:effectLst/>
                <a:latin typeface="Calibri" panose="020F0502020204030204" pitchFamily="34" charset="0"/>
                <a:ea typeface="+mj-ea"/>
                <a:cs typeface="Arial" panose="020B0604020202020204" pitchFamily="34" charset="0"/>
              </a:rPr>
              <a:t>GEATbx</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用于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MATLAB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的遗传算法工具箱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(GATBX)</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遗传算法优化工具箱 </a:t>
            </a:r>
            <a:r>
              <a:rPr lang="en-US" altLang="zh-CN" sz="2000" b="0" i="0" kern="1200" dirty="0">
                <a:solidFill>
                  <a:schemeClr val="tx1"/>
                </a:solidFill>
                <a:effectLst/>
                <a:latin typeface="Calibri" panose="020F0502020204030204" pitchFamily="34" charset="0"/>
                <a:ea typeface="+mj-ea"/>
                <a:cs typeface="Arial" panose="020B0604020202020204" pitchFamily="34" charset="0"/>
              </a:rPr>
              <a:t>(GAOT)</a:t>
            </a:r>
            <a:endParaRPr lang="en-US" dirty="0"/>
          </a:p>
        </p:txBody>
      </p:sp>
      <p:sp>
        <p:nvSpPr>
          <p:cNvPr id="4" name="Slide Number Placeholder 3">
            <a:extLst>
              <a:ext uri="{FF2B5EF4-FFF2-40B4-BE49-F238E27FC236}">
                <a16:creationId xmlns="" xmlns:a16="http://schemas.microsoft.com/office/drawing/2014/main" id="{C69AC0E2-A8C6-48A6-B00B-6D17FBEF58AF}"/>
              </a:ext>
            </a:extLst>
          </p:cNvPr>
          <p:cNvSpPr>
            <a:spLocks noGrp="1"/>
          </p:cNvSpPr>
          <p:nvPr>
            <p:ph type="sldNum" sz="quarter" idx="10"/>
          </p:nvPr>
        </p:nvSpPr>
        <p:spPr/>
        <p:txBody>
          <a:bodyPr/>
          <a:lstStyle/>
          <a:p>
            <a:pPr>
              <a:defRPr/>
            </a:pPr>
            <a:fld id="{3209C3FB-4AD6-4B36-A2A7-63E869CCBCB1}" type="slidenum">
              <a:rPr lang="zh-CN" altLang="en-US" smtClean="0"/>
              <a:t>97</a:t>
            </a:fld>
            <a:endParaRPr lang="en-US" altLang="zh-CN"/>
          </a:p>
        </p:txBody>
      </p:sp>
    </p:spTree>
    <p:extLst>
      <p:ext uri="{BB962C8B-B14F-4D97-AF65-F5344CB8AC3E}">
        <p14:creationId xmlns:p14="http://schemas.microsoft.com/office/powerpoint/2010/main" val="33037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2493BA-D7C2-4699-A9E8-E010C0494F0C}"/>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全局优化工具箱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由 </a:t>
            </a:r>
            <a:r>
              <a:rPr lang="en-US" altLang="zh-CN" sz="2800" b="1" i="0" kern="1200" dirty="0" err="1">
                <a:solidFill>
                  <a:schemeClr val="tx1"/>
                </a:solidFill>
                <a:effectLst/>
                <a:latin typeface="Calibri" panose="020F0502020204030204" pitchFamily="34" charset="0"/>
                <a:ea typeface="+mj-ea"/>
                <a:cs typeface="Arial" panose="020B0604020202020204" pitchFamily="34" charset="0"/>
              </a:rPr>
              <a:t>Mathworks</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 </a:t>
            </a:r>
            <a:r>
              <a:rPr lang="zh-CN" altLang="en-US" sz="2800" b="1" i="0" kern="1200" dirty="0">
                <a:solidFill>
                  <a:schemeClr val="tx1"/>
                </a:solidFill>
                <a:effectLst/>
                <a:latin typeface="Calibri" panose="020F0502020204030204" pitchFamily="34" charset="0"/>
                <a:ea typeface="+mj-ea"/>
                <a:cs typeface="Arial" panose="020B0604020202020204" pitchFamily="34" charset="0"/>
              </a:rPr>
              <a:t>提供</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)[28]</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EBF5EC7C-C86F-48B5-8E05-DE04978A06FA}"/>
              </a:ext>
            </a:extLst>
          </p:cNvPr>
          <p:cNvSpPr>
            <a:spLocks noGrp="1"/>
          </p:cNvSpPr>
          <p:nvPr>
            <p:ph idx="1"/>
          </p:nvPr>
        </p:nvSpPr>
        <p:spPr/>
        <p:txBody>
          <a:bodyPr/>
          <a:lstStyle/>
          <a:p>
            <a:r>
              <a:rPr lang="zh-CN" altLang="en-US" sz="2000" b="0" i="0" kern="1200" dirty="0">
                <a:solidFill>
                  <a:schemeClr val="tx1"/>
                </a:solidFill>
                <a:effectLst/>
                <a:latin typeface="Calibri" panose="020F0502020204030204" pitchFamily="34" charset="0"/>
                <a:ea typeface="+mj-ea"/>
                <a:cs typeface="Arial" panose="020B0604020202020204" pitchFamily="34" charset="0"/>
              </a:rPr>
              <a:t>遗传算法</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粒子群</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模拟退火</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代理优化</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模式搜索</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多目标优化</a:t>
            </a:r>
            <a:endParaRPr lang="en-US" dirty="0"/>
          </a:p>
        </p:txBody>
      </p:sp>
      <p:sp>
        <p:nvSpPr>
          <p:cNvPr id="4" name="Slide Number Placeholder 3">
            <a:extLst>
              <a:ext uri="{FF2B5EF4-FFF2-40B4-BE49-F238E27FC236}">
                <a16:creationId xmlns="" xmlns:a16="http://schemas.microsoft.com/office/drawing/2014/main" id="{9A135D72-F9BF-420B-A524-2EDCD171C2CC}"/>
              </a:ext>
            </a:extLst>
          </p:cNvPr>
          <p:cNvSpPr>
            <a:spLocks noGrp="1"/>
          </p:cNvSpPr>
          <p:nvPr>
            <p:ph type="sldNum" sz="quarter" idx="10"/>
          </p:nvPr>
        </p:nvSpPr>
        <p:spPr/>
        <p:txBody>
          <a:bodyPr/>
          <a:lstStyle/>
          <a:p>
            <a:pPr>
              <a:defRPr/>
            </a:pPr>
            <a:fld id="{3209C3FB-4AD6-4B36-A2A7-63E869CCBCB1}" type="slidenum">
              <a:rPr lang="zh-CN" altLang="en-US" smtClean="0"/>
              <a:t>98</a:t>
            </a:fld>
            <a:endParaRPr lang="en-US" altLang="zh-CN"/>
          </a:p>
        </p:txBody>
      </p:sp>
    </p:spTree>
    <p:extLst>
      <p:ext uri="{BB962C8B-B14F-4D97-AF65-F5344CB8AC3E}">
        <p14:creationId xmlns:p14="http://schemas.microsoft.com/office/powerpoint/2010/main" val="313747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A7A830-85A6-46C4-87FF-8C15225B6551}"/>
              </a:ext>
            </a:extLst>
          </p:cNvPr>
          <p:cNvSpPr>
            <a:spLocks noGrp="1"/>
          </p:cNvSpPr>
          <p:nvPr>
            <p:ph type="title"/>
          </p:nvPr>
        </p:nvSpPr>
        <p:spPr/>
        <p:txBody>
          <a:bodyPr/>
          <a:lstStyle/>
          <a:p>
            <a:r>
              <a:rPr lang="zh-CN" altLang="en-US" sz="2800" b="1" i="0" kern="1200" dirty="0">
                <a:solidFill>
                  <a:schemeClr val="tx1"/>
                </a:solidFill>
                <a:effectLst/>
                <a:latin typeface="Calibri" panose="020F0502020204030204" pitchFamily="34" charset="0"/>
                <a:ea typeface="+mj-ea"/>
                <a:cs typeface="Arial" panose="020B0604020202020204" pitchFamily="34" charset="0"/>
              </a:rPr>
              <a:t>简单遗传算法实验室 </a:t>
            </a:r>
            <a:r>
              <a:rPr lang="en-US" altLang="zh-CN" sz="2800" b="1" i="0" kern="1200" dirty="0">
                <a:solidFill>
                  <a:schemeClr val="tx1"/>
                </a:solidFill>
                <a:effectLst/>
                <a:latin typeface="Calibri" panose="020F0502020204030204" pitchFamily="34" charset="0"/>
                <a:ea typeface="+mj-ea"/>
                <a:cs typeface="Arial" panose="020B0604020202020204" pitchFamily="34" charset="0"/>
              </a:rPr>
              <a:t>(SGALAB)[29]</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2E67BE04-1DB5-4850-BF80-82F5077435F9}"/>
              </a:ext>
            </a:extLst>
          </p:cNvPr>
          <p:cNvSpPr>
            <a:spLocks noGrp="1"/>
          </p:cNvSpPr>
          <p:nvPr>
            <p:ph idx="1"/>
          </p:nvPr>
        </p:nvSpPr>
        <p:spPr/>
        <p:txBody>
          <a:bodyPr/>
          <a:lstStyle/>
          <a:p>
            <a:r>
              <a:rPr lang="en-US" altLang="zh-CN" sz="2000" b="0" i="0" kern="1200" dirty="0">
                <a:solidFill>
                  <a:schemeClr val="tx1"/>
                </a:solidFill>
                <a:effectLst/>
                <a:latin typeface="Calibri" panose="020F0502020204030204" pitchFamily="34" charset="0"/>
                <a:ea typeface="+mj-ea"/>
                <a:cs typeface="Arial" panose="020B0604020202020204" pitchFamily="34" charset="0"/>
              </a:rPr>
              <a:t>SGALAB</a:t>
            </a:r>
          </a:p>
          <a:p>
            <a:r>
              <a:rPr lang="en-US" altLang="zh-CN" sz="2000" b="0" i="0" kern="1200" dirty="0">
                <a:solidFill>
                  <a:schemeClr val="tx1"/>
                </a:solidFill>
                <a:effectLst/>
                <a:latin typeface="Calibri" panose="020F0502020204030204" pitchFamily="34" charset="0"/>
                <a:ea typeface="+mj-ea"/>
                <a:cs typeface="Arial" panose="020B0604020202020204" pitchFamily="34" charset="0"/>
              </a:rPr>
              <a:t>SALAB </a:t>
            </a:r>
            <a:r>
              <a:rPr lang="zh-CN" altLang="en-US" sz="2000" b="0" i="0" kern="1200" dirty="0">
                <a:solidFill>
                  <a:schemeClr val="tx1"/>
                </a:solidFill>
                <a:effectLst/>
                <a:latin typeface="Calibri" panose="020F0502020204030204" pitchFamily="34" charset="0"/>
                <a:ea typeface="+mj-ea"/>
                <a:cs typeface="Arial" panose="020B0604020202020204" pitchFamily="34" charset="0"/>
              </a:rPr>
              <a:t>系列成员</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单目标和多目标问题</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多学科应用：</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工程设计</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智能控制</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材料设计</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时空分析</a:t>
            </a:r>
          </a:p>
          <a:p>
            <a:r>
              <a:rPr lang="zh-CN" altLang="en-US" sz="2000" b="0" i="0" kern="1200" dirty="0">
                <a:solidFill>
                  <a:schemeClr val="tx1"/>
                </a:solidFill>
                <a:effectLst/>
                <a:latin typeface="Calibri" panose="020F0502020204030204" pitchFamily="34" charset="0"/>
                <a:ea typeface="+mj-ea"/>
                <a:cs typeface="Arial" panose="020B0604020202020204" pitchFamily="34" charset="0"/>
              </a:rPr>
              <a:t>计量经济分析</a:t>
            </a:r>
          </a:p>
          <a:p>
            <a:pPr marL="60325" indent="0">
              <a:buNone/>
            </a:pPr>
            <a:endParaRPr lang="en-US" dirty="0"/>
          </a:p>
        </p:txBody>
      </p:sp>
      <p:sp>
        <p:nvSpPr>
          <p:cNvPr id="4" name="Slide Number Placeholder 3">
            <a:extLst>
              <a:ext uri="{FF2B5EF4-FFF2-40B4-BE49-F238E27FC236}">
                <a16:creationId xmlns="" xmlns:a16="http://schemas.microsoft.com/office/drawing/2014/main" id="{B363A88B-6FB3-4C30-86F0-8BBD465A386F}"/>
              </a:ext>
            </a:extLst>
          </p:cNvPr>
          <p:cNvSpPr>
            <a:spLocks noGrp="1"/>
          </p:cNvSpPr>
          <p:nvPr>
            <p:ph type="sldNum" sz="quarter" idx="10"/>
          </p:nvPr>
        </p:nvSpPr>
        <p:spPr/>
        <p:txBody>
          <a:bodyPr/>
          <a:lstStyle/>
          <a:p>
            <a:pPr>
              <a:defRPr/>
            </a:pPr>
            <a:fld id="{3209C3FB-4AD6-4B36-A2A7-63E869CCBCB1}" type="slidenum">
              <a:rPr lang="zh-CN" altLang="en-US" smtClean="0"/>
              <a:t>99</a:t>
            </a:fld>
            <a:endParaRPr lang="en-US" altLang="zh-CN"/>
          </a:p>
        </p:txBody>
      </p:sp>
    </p:spTree>
    <p:extLst>
      <p:ext uri="{BB962C8B-B14F-4D97-AF65-F5344CB8AC3E}">
        <p14:creationId xmlns:p14="http://schemas.microsoft.com/office/powerpoint/2010/main" val="332737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1229</TotalTime>
  <Words>3250</Words>
  <Application>Microsoft Office PowerPoint</Application>
  <PresentationFormat>全屏显示(16:9)</PresentationFormat>
  <Paragraphs>517</Paragraphs>
  <Slides>111</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9" baseType="lpstr">
      <vt:lpstr>quote-cjk-patch</vt:lpstr>
      <vt:lpstr>宋体</vt:lpstr>
      <vt:lpstr>Microsoft YaHei</vt:lpstr>
      <vt:lpstr>Arial</vt:lpstr>
      <vt:lpstr>Calibri</vt:lpstr>
      <vt:lpstr>Wingdings</vt:lpstr>
      <vt:lpstr>PPP</vt:lpstr>
      <vt:lpstr>Visio</vt:lpstr>
      <vt:lpstr>人工智能导论</vt:lpstr>
      <vt:lpstr>课程目录</vt:lpstr>
      <vt:lpstr># 章节内容 </vt:lpstr>
      <vt:lpstr>章节内容 </vt:lpstr>
      <vt:lpstr>什么是遗传算法 [4-8] </vt:lpstr>
      <vt:lpstr>什么是遗传算法 [4-8] </vt:lpstr>
      <vt:lpstr>什么是遗传算法 [4-8] </vt:lpstr>
      <vt:lpstr>遗传算法的历史 </vt:lpstr>
      <vt:lpstr>遗传算法的历史 </vt:lpstr>
      <vt:lpstr>遗传算法的历史 </vt:lpstr>
      <vt:lpstr># T.SA 密歇根大学 </vt:lpstr>
      <vt:lpstr>PowerPoint 演示文稿</vt:lpstr>
      <vt:lpstr>查尔斯·达尔文 (1809 - 1882) </vt:lpstr>
      <vt:lpstr># 生命中的竞争 </vt:lpstr>
      <vt:lpstr>基本结构与工作流程 </vt:lpstr>
      <vt:lpstr>遗传算法的结构 - 5 个基本组成部分 [19] </vt:lpstr>
      <vt:lpstr># 基本步骤 </vt:lpstr>
      <vt:lpstr># 基本步骤 </vt:lpstr>
      <vt:lpstr># 基本步骤 </vt:lpstr>
      <vt:lpstr># 基本步骤 </vt:lpstr>
      <vt:lpstr># 基本步骤 </vt:lpstr>
      <vt:lpstr>结果与分析 (1) 基于工程应用的目标设计 开始 (2) 变量/适应度函数设计 编码 选择 突变 交叉 10001010101000101...1101 01010000010110100...0101 00101000101101010...1110 . . . 01000101000010101...1000 种群 编码长度(1) x(1) 编码长度(2) x(2) 编码长度(n) x(n) 种群 10001010111000101...1101 01011000100110100...0101 00101000011101010...1100 . . . 01000101010010001...1000 编码长度(1) x(1) 编码长度(2) x(2) 编码长度(n) x(n) 适应度/成本评估 否 是 种群 x(1) x(2) x(n) (10.4554)(74545.4)...(5.4345) (11.0230)(75690.3)...(5.2344) (9.99234)(74545.9)...(5.2322) . . . (10.4544)(74544.3)…(5.123) 种群 编码长度(1) x(1) 编码长度(2) x(2) 编码长度(n) x(n) 10001010101010100...0101 01010000010100101...1101 01000101000101010...1110 . . . 00101000101010101...1000 初始解 最大值 : F(xi) = { f1(xi) , f2(xi) , … , fk(xi) } 约束条件: gj(xi) ≤ 0 i = 1,2,…,m j = 1,2,…,n 0 10 20 30 40 50 60 70 80 90 100 0.6 0.8 1 1.2 1.4 1.6 1.8 x 10 4 SGALAB : 13 城市旅行商问题飞行成本 代数 飞行成本 最小成本 最大成本 平均成本 停止 解码 遗传算法基本工作流程 </vt:lpstr>
      <vt:lpstr># 遗传算法基本工作流程（伪代码） </vt:lpstr>
      <vt:lpstr>通过人工进化进行计算机自动化设计 </vt:lpstr>
      <vt:lpstr># 主要优势 (1/3) </vt:lpstr>
      <vt:lpstr>主要优势 (2/3) </vt:lpstr>
      <vt:lpstr># 主要优势 (3/3) </vt:lpstr>
      <vt:lpstr># 术语 [1-3,20] </vt:lpstr>
      <vt:lpstr># 术语 </vt:lpstr>
      <vt:lpstr>1. 适应度函数 </vt:lpstr>
      <vt:lpstr>2. 适应度值和最佳适应度值 </vt:lpstr>
      <vt:lpstr>3. 个体 </vt:lpstr>
      <vt:lpstr>4. 种群 </vt:lpstr>
      <vt:lpstr>x(1) x(2) x(n) 编码长度(1) 编码长度(2) 编码长度(n) 种群 10001010101000101...1101 01010000010110100...0101 00101000101101010...1110 01000101000010101...1000 </vt:lpstr>
      <vt:lpstr>5. 染色体，基因，等位基因 </vt:lpstr>
      <vt:lpstr>PowerPoint 演示文稿</vt:lpstr>
      <vt:lpstr>6. 代 </vt:lpstr>
      <vt:lpstr>7. 父代与子代 </vt:lpstr>
      <vt:lpstr>8. 多样性 </vt:lpstr>
      <vt:lpstr>PowerPoint 演示文稿</vt:lpstr>
      <vt:lpstr>9. 遗传表示 </vt:lpstr>
      <vt:lpstr>1) 二进制编码方法 </vt:lpstr>
      <vt:lpstr>1) 二进制编码方法 </vt:lpstr>
      <vt:lpstr>二进制字符串编码 </vt:lpstr>
      <vt:lpstr>PowerPoint 演示文稿</vt:lpstr>
      <vt:lpstr># 二进制字符串编码过程 </vt:lpstr>
      <vt:lpstr>二进制字符串解码 </vt:lpstr>
      <vt:lpstr>xj=aj+decimal(substringj)×bj−aj2mj−1xj​=aj​+decimal(substringj​)×2mj​−1bj​−aj​​ x1=−3.0+5417×12.1−(−3.0)218−1x1​=−3.0+5417×218−112.1−(−3.0)​ =−2.687069=−2.687069 x2=4.1+24318×5.8−4.1215−1x2​=4.1+24318×215−15.8−4.1​ =5.361653=5.361653 </vt:lpstr>
      <vt:lpstr># 二进制字符串解码过程</vt:lpstr>
      <vt:lpstr>2) 实值编码方法 </vt:lpstr>
      <vt:lpstr>3) 整数编码方法 </vt:lpstr>
      <vt:lpstr>4) 排列编码方法 </vt:lpstr>
      <vt:lpstr>5) 格雷码编码方法[38] </vt:lpstr>
      <vt:lpstr>5) 格雷码编码方法[38] </vt:lpstr>
      <vt:lpstr>6) DNA 编码方法 </vt:lpstr>
      <vt:lpstr>7) 混乱编码方法 </vt:lpstr>
      <vt:lpstr>7) 混乱编码方法 </vt:lpstr>
      <vt:lpstr>7) 混乱编码方法 </vt:lpstr>
      <vt:lpstr># 汉明距离 </vt:lpstr>
      <vt:lpstr>10. 遗传算子 </vt:lpstr>
      <vt:lpstr># 选择 </vt:lpstr>
      <vt:lpstr># 选择 </vt:lpstr>
      <vt:lpstr>1) 轮盘赌选择 </vt:lpstr>
      <vt:lpstr># 适应度值 </vt:lpstr>
      <vt:lpstr># 选择概率 </vt:lpstr>
      <vt:lpstr># 选择概率 </vt:lpstr>
      <vt:lpstr>2) 截断选择 </vt:lpstr>
      <vt:lpstr>3) 锦标赛选择 </vt:lpstr>
      <vt:lpstr>4) 排序选择 </vt:lpstr>
      <vt:lpstr>4) 排序选择 </vt:lpstr>
      <vt:lpstr>5) 随机选择 </vt:lpstr>
      <vt:lpstr>交叉 </vt:lpstr>
      <vt:lpstr># 交叉 </vt:lpstr>
      <vt:lpstr># 交叉 </vt:lpstr>
      <vt:lpstr>更多交叉算子 </vt:lpstr>
      <vt:lpstr># 突变 </vt:lpstr>
      <vt:lpstr># 突变 </vt:lpstr>
      <vt:lpstr># 突变 </vt:lpstr>
      <vt:lpstr># 突变 </vt:lpstr>
      <vt:lpstr>11. 评估 </vt:lpstr>
      <vt:lpstr>11. 评估 </vt:lpstr>
      <vt:lpstr>11. 评估 </vt:lpstr>
      <vt:lpstr>11. 评估 </vt:lpstr>
      <vt:lpstr>PowerPoint 演示文稿</vt:lpstr>
      <vt:lpstr>12. 表现型与基因型 </vt:lpstr>
      <vt:lpstr>13. 解码与编码 </vt:lpstr>
      <vt:lpstr>14. 终止条件 </vt:lpstr>
      <vt:lpstr>'新'遗传算法 </vt:lpstr>
      <vt:lpstr># 微遗传算法 (MuGA)[34] </vt:lpstr>
      <vt:lpstr>使用孟德尔原理的遗传算法[35] </vt:lpstr>
      <vt:lpstr>PowerPoint 演示文稿</vt:lpstr>
      <vt:lpstr>Vector Evaluated Genetic Algorithm [Schaffer (1984) PhD Thesis, Schaffer (1985)</vt:lpstr>
      <vt:lpstr>多目标遗传算法 (MOGA) </vt:lpstr>
      <vt:lpstr>Niched Pareto遗传算法 (NPGA) </vt:lpstr>
      <vt:lpstr>非支配排序遗传算法 (NSGA) </vt:lpstr>
      <vt:lpstr># 非支配排序遗传算法-II(NSGA-II) </vt:lpstr>
      <vt:lpstr>MATLAB 的遗传算法工具 </vt:lpstr>
      <vt:lpstr>全局优化工具箱 (由 Mathworks 提供)[28] </vt:lpstr>
      <vt:lpstr>简单遗传算法实验室 (SGALAB)[29] </vt:lpstr>
      <vt:lpstr>遗传与进化算法工具箱 (GEATbx) [30] </vt:lpstr>
      <vt:lpstr># 用于 MATLAB 的遗传算法工具箱 (GATBX)[31] </vt:lpstr>
      <vt:lpstr># 遗传算法优化工具箱 (GAOT)[32] </vt:lpstr>
      <vt:lpstr>案例研究 </vt:lpstr>
      <vt:lpstr>01 简单案例 </vt:lpstr>
      <vt:lpstr>0 0.5 1 1.5 2 2.5 3 3.5 4 0 0.5 1 1.5 2 2.5 3 3.5 4 适应度 1 --&gt; 最大 适应度 2 --&gt; 最大 MOGA NPGA NSGA NSGAII （图示：一个多目标优化问题的目标空间散点图，显示了由不同算法（MOGA, NPGA, NSGA, NSGAII）找到的 Pareto 前沿近似解。横轴是适应度1（最大化），纵轴是适应度2（最大化）。不同的标记代表不同算法找到的解集。） </vt:lpstr>
      <vt:lpstr>PowerPoint 演示文稿</vt:lpstr>
      <vt:lpstr>PowerPoint 演示文稿</vt:lpstr>
      <vt:lpstr>TSP 13城市演示使用SGALAB1003</vt:lpstr>
      <vt:lpstr>Case 03 多目标问题</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946</cp:revision>
  <cp:lastPrinted>2020-10-12T18:10:00Z</cp:lastPrinted>
  <dcterms:created xsi:type="dcterms:W3CDTF">2014-03-23T18:36:00Z</dcterms:created>
  <dcterms:modified xsi:type="dcterms:W3CDTF">2025-11-11T03:48:39Z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